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2.jpg" ContentType="image/gif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4136" r:id="rId2"/>
    <p:sldMasterId id="2147484149" r:id="rId3"/>
  </p:sldMasterIdLst>
  <p:notesMasterIdLst>
    <p:notesMasterId r:id="rId45"/>
  </p:notesMasterIdLst>
  <p:sldIdLst>
    <p:sldId id="1007" r:id="rId4"/>
    <p:sldId id="1109" r:id="rId5"/>
    <p:sldId id="1110" r:id="rId6"/>
    <p:sldId id="1047" r:id="rId7"/>
    <p:sldId id="1094" r:id="rId8"/>
    <p:sldId id="1105" r:id="rId9"/>
    <p:sldId id="1091" r:id="rId10"/>
    <p:sldId id="1137" r:id="rId11"/>
    <p:sldId id="1138" r:id="rId12"/>
    <p:sldId id="1078" r:id="rId13"/>
    <p:sldId id="1096" r:id="rId14"/>
    <p:sldId id="1097" r:id="rId15"/>
    <p:sldId id="1098" r:id="rId16"/>
    <p:sldId id="1100" r:id="rId17"/>
    <p:sldId id="1101" r:id="rId18"/>
    <p:sldId id="1102" r:id="rId19"/>
    <p:sldId id="1093" r:id="rId20"/>
    <p:sldId id="1095" r:id="rId21"/>
    <p:sldId id="1076" r:id="rId22"/>
    <p:sldId id="1106" r:id="rId23"/>
    <p:sldId id="1129" r:id="rId24"/>
    <p:sldId id="1132" r:id="rId25"/>
    <p:sldId id="1133" r:id="rId26"/>
    <p:sldId id="1134" r:id="rId27"/>
    <p:sldId id="1135" r:id="rId28"/>
    <p:sldId id="1136" r:id="rId29"/>
    <p:sldId id="1139" r:id="rId30"/>
    <p:sldId id="1140" r:id="rId31"/>
    <p:sldId id="1143" r:id="rId32"/>
    <p:sldId id="1145" r:id="rId33"/>
    <p:sldId id="1146" r:id="rId34"/>
    <p:sldId id="1147" r:id="rId35"/>
    <p:sldId id="1148" r:id="rId36"/>
    <p:sldId id="1149" r:id="rId37"/>
    <p:sldId id="1150" r:id="rId38"/>
    <p:sldId id="1151" r:id="rId39"/>
    <p:sldId id="1144" r:id="rId40"/>
    <p:sldId id="1141" r:id="rId41"/>
    <p:sldId id="1142" r:id="rId42"/>
    <p:sldId id="1104" r:id="rId43"/>
    <p:sldId id="1103" r:id="rId4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2795DBC2-58AB-9D4D-A26B-234F306901E7}">
          <p14:sldIdLst>
            <p14:sldId id="1007"/>
          </p14:sldIdLst>
        </p14:section>
        <p14:section name="综合柜员制" id="{A0CAE7A1-8867-49CE-B820-5D4C317BBF5D}">
          <p14:sldIdLst/>
        </p14:section>
        <p14:section name="流程优化与一体化应用实践" id="{D51A81DF-C2AC-464B-8556-A437E69184AF}">
          <p14:sldIdLst>
            <p14:sldId id="1109"/>
            <p14:sldId id="1110"/>
            <p14:sldId id="1047"/>
            <p14:sldId id="1094"/>
            <p14:sldId id="1105"/>
            <p14:sldId id="1091"/>
            <p14:sldId id="1137"/>
            <p14:sldId id="1138"/>
            <p14:sldId id="1078"/>
            <p14:sldId id="1096"/>
            <p14:sldId id="1097"/>
            <p14:sldId id="1098"/>
            <p14:sldId id="1100"/>
            <p14:sldId id="1101"/>
            <p14:sldId id="1102"/>
            <p14:sldId id="1093"/>
            <p14:sldId id="1095"/>
            <p14:sldId id="1076"/>
            <p14:sldId id="1106"/>
            <p14:sldId id="1129"/>
            <p14:sldId id="1132"/>
            <p14:sldId id="1133"/>
            <p14:sldId id="1134"/>
            <p14:sldId id="1135"/>
            <p14:sldId id="1136"/>
            <p14:sldId id="1139"/>
            <p14:sldId id="1140"/>
            <p14:sldId id="1143"/>
            <p14:sldId id="1145"/>
            <p14:sldId id="1146"/>
            <p14:sldId id="1147"/>
            <p14:sldId id="1148"/>
            <p14:sldId id="1149"/>
            <p14:sldId id="1150"/>
            <p14:sldId id="1151"/>
            <p14:sldId id="1144"/>
            <p14:sldId id="1141"/>
            <p14:sldId id="1142"/>
            <p14:sldId id="1104"/>
            <p14:sldId id="110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709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1116">
          <p15:clr>
            <a:srgbClr val="A4A3A4"/>
          </p15:clr>
        </p15:guide>
        <p15:guide id="6" pos="2880">
          <p15:clr>
            <a:srgbClr val="A4A3A4"/>
          </p15:clr>
        </p15:guide>
        <p15:guide id="7" pos="295">
          <p15:clr>
            <a:srgbClr val="A4A3A4"/>
          </p15:clr>
        </p15:guide>
        <p15:guide id="8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7933C"/>
    <a:srgbClr val="948A54"/>
    <a:srgbClr val="604A7B"/>
    <a:srgbClr val="4BACC6"/>
    <a:srgbClr val="F27315"/>
    <a:srgbClr val="F79646"/>
    <a:srgbClr val="558ED5"/>
    <a:srgbClr val="8064A2"/>
    <a:srgbClr val="EBD7D9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6429" autoAdjust="0"/>
  </p:normalViewPr>
  <p:slideViewPr>
    <p:cSldViewPr>
      <p:cViewPr varScale="1">
        <p:scale>
          <a:sx n="69" d="100"/>
          <a:sy n="69" d="100"/>
        </p:scale>
        <p:origin x="-498" y="-108"/>
      </p:cViewPr>
      <p:guideLst>
        <p:guide orient="horz" pos="709"/>
        <p:guide orient="horz" pos="210"/>
        <p:guide orient="horz" pos="4110"/>
        <p:guide orient="horz" pos="2160"/>
        <p:guide orient="horz" pos="1116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35EE5BF2-DDBF-4119-84D3-7A8F6A93A238}" type="datetime1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11268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9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4341A428-CC67-4EC5-B6B6-B3983E9C3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678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2A634F5-3A6E-4B5C-97DB-A78DDE7B390E}" type="slidenum">
              <a:rPr lang="zh-CN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1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5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4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73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68548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那么好，我们先来看一下综合柜员的蓝图，我们要给用户一个直观的场景模拟，让用户看到综合柜员是如何运行的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>
                    <a:alpha val="99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alpha val="99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>
                <a:solidFill>
                  <a:prstClr val="black">
                    <a:alpha val="99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alpha val="99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9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案例有点少，是否再增加一些？但是没有合适的，比如天津这种，是否可以说我们参与过？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87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65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125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8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24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演示点：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经办咨询分离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lvl="1" indent="0" algn="l" defTabSz="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业务资料在受理阶段完成影像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业务财务一体化：与用友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化处理，经办环节全程无纸流转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：系统设计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5EE5BF2-DDBF-4119-84D3-7A8F6A93A238}" type="datetime1">
              <a:rPr lang="zh-CN" altLang="en-US" smtClean="0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1A428-CC67-4EC5-B6B6-B3983E9C32BF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0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gi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emf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20" Type="http://schemas.openxmlformats.org/officeDocument/2006/relationships/image" Target="../media/image25.gi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emf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20" Type="http://schemas.openxmlformats.org/officeDocument/2006/relationships/image" Target="../media/image25.gi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18.emf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263900" y="6457950"/>
            <a:ext cx="5889625" cy="414338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6457950"/>
            <a:ext cx="6588125" cy="414338"/>
          </a:xfrm>
          <a:prstGeom prst="rect">
            <a:avLst/>
          </a:prstGeom>
          <a:solidFill>
            <a:srgbClr val="43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9485-011E-418F-AF19-F113270A86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9" name="Picture 4" descr="银海LOGO副本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453336"/>
            <a:ext cx="1907704" cy="37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49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E08532-B584-48F4-B08C-370EABDB6835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194D59-6E26-4EEE-BD3B-BFEC78B850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63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114AD-8C1B-408A-B98D-EBB5EF014261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4B021-6064-416B-B000-35C1D8B973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018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351E4-CF8C-451C-8B9B-A6B0113E8A60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969DD4-7179-48D3-8245-E8A136F360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754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1F3EF-9E6A-4CA2-85B1-082458E42F2F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9E3472-2669-48EA-A75C-ABD2DE1FDA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2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B0D82-E696-40E4-8A51-280D055E9758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45220-2B31-4AF1-8F33-3CB0C87C77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1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4D208-72EB-4C8D-BE9C-B88351E79EF5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02704C-755F-4E9A-925F-C6F2D62BCC0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880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3D36C-8A6A-4304-A9AF-15785D167844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71AEB9-97CD-416F-90B0-2BF6D31741E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902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78D57-7DEC-4AD0-9F6F-7B83AA3629B3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FDB10-EE6C-4801-995C-2DE6991B37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582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E75CBF-4EC4-4CE2-9495-D62FE54F834F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567F-58BB-4A9E-B523-6424CA6186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70258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7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29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62581" y="3185267"/>
            <a:ext cx="994669" cy="132588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886045" y="3185267"/>
            <a:ext cx="994669" cy="132588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62581" y="4682828"/>
            <a:ext cx="994669" cy="13258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886045" y="4682828"/>
            <a:ext cx="994669" cy="132588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4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6907" y="3231975"/>
            <a:ext cx="5040038" cy="1232464"/>
          </a:xfrm>
        </p:spPr>
        <p:txBody>
          <a:bodyPr anchor="ctr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6908" y="5029215"/>
            <a:ext cx="5154369" cy="46325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 useBgFill="1">
        <p:nvSpPr>
          <p:cNvPr id="45" name="Bottom Mask"/>
          <p:cNvSpPr/>
          <p:nvPr userDrawn="1"/>
        </p:nvSpPr>
        <p:spPr bwMode="auto">
          <a:xfrm>
            <a:off x="2" y="6010276"/>
            <a:ext cx="9144001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5" y="2006601"/>
            <a:ext cx="1924132" cy="68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174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43663"/>
            <a:ext cx="7939088" cy="414337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1357313" y="714375"/>
            <a:ext cx="7056437" cy="36513"/>
          </a:xfrm>
          <a:prstGeom prst="rect">
            <a:avLst/>
          </a:prstGeom>
          <a:gradFill flip="none" rotWithShape="1">
            <a:gsLst>
              <a:gs pos="29000">
                <a:schemeClr val="tx2">
                  <a:lumMod val="60000"/>
                  <a:lumOff val="40000"/>
                </a:schemeClr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6715125" y="6443663"/>
            <a:ext cx="2428875" cy="414337"/>
          </a:xfrm>
          <a:custGeom>
            <a:avLst/>
            <a:gdLst>
              <a:gd name="connsiteX0" fmla="*/ 0 w 4010021"/>
              <a:gd name="connsiteY0" fmla="*/ 0 h 414338"/>
              <a:gd name="connsiteX1" fmla="*/ 4010021 w 4010021"/>
              <a:gd name="connsiteY1" fmla="*/ 0 h 414338"/>
              <a:gd name="connsiteX2" fmla="*/ 4010021 w 4010021"/>
              <a:gd name="connsiteY2" fmla="*/ 414338 h 414338"/>
              <a:gd name="connsiteX3" fmla="*/ 0 w 4010021"/>
              <a:gd name="connsiteY3" fmla="*/ 414338 h 414338"/>
              <a:gd name="connsiteX4" fmla="*/ 0 w 4010021"/>
              <a:gd name="connsiteY4" fmla="*/ 0 h 414338"/>
              <a:gd name="connsiteX0" fmla="*/ 416520 w 4010021"/>
              <a:gd name="connsiteY0" fmla="*/ 0 h 414338"/>
              <a:gd name="connsiteX1" fmla="*/ 4010021 w 4010021"/>
              <a:gd name="connsiteY1" fmla="*/ 0 h 414338"/>
              <a:gd name="connsiteX2" fmla="*/ 4010021 w 4010021"/>
              <a:gd name="connsiteY2" fmla="*/ 414338 h 414338"/>
              <a:gd name="connsiteX3" fmla="*/ 0 w 4010021"/>
              <a:gd name="connsiteY3" fmla="*/ 414338 h 414338"/>
              <a:gd name="connsiteX4" fmla="*/ 416520 w 4010021"/>
              <a:gd name="connsiteY4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0021" h="414338">
                <a:moveTo>
                  <a:pt x="416520" y="0"/>
                </a:moveTo>
                <a:lnTo>
                  <a:pt x="4010021" y="0"/>
                </a:lnTo>
                <a:lnTo>
                  <a:pt x="4010021" y="414338"/>
                </a:lnTo>
                <a:lnTo>
                  <a:pt x="0" y="414338"/>
                </a:lnTo>
                <a:lnTo>
                  <a:pt x="416520" y="0"/>
                </a:lnTo>
                <a:close/>
              </a:path>
            </a:pathLst>
          </a:custGeom>
          <a:solidFill>
            <a:srgbClr val="FFA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910" y="116632"/>
            <a:ext cx="8229600" cy="654032"/>
          </a:xfrm>
        </p:spPr>
        <p:txBody>
          <a:bodyPr>
            <a:normAutofit/>
          </a:bodyPr>
          <a:lstStyle>
            <a:lvl1pPr>
              <a:defRPr sz="3200" b="0">
                <a:solidFill>
                  <a:srgbClr val="0070C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054617"/>
          </a:xfrm>
        </p:spPr>
        <p:txBody>
          <a:bodyPr/>
          <a:lstStyle>
            <a:lvl1pPr>
              <a:lnSpc>
                <a:spcPct val="130000"/>
              </a:lnSpc>
              <a:defRPr sz="2800" b="0"/>
            </a:lvl1pPr>
            <a:lvl2pPr>
              <a:lnSpc>
                <a:spcPct val="130000"/>
              </a:lnSpc>
              <a:defRPr sz="2400" b="0"/>
            </a:lvl2pPr>
            <a:lvl3pPr>
              <a:lnSpc>
                <a:spcPct val="130000"/>
              </a:lnSpc>
              <a:defRPr sz="2000" b="0"/>
            </a:lvl3pPr>
            <a:lvl4pPr>
              <a:lnSpc>
                <a:spcPct val="130000"/>
              </a:lnSpc>
              <a:defRPr sz="1800" b="0"/>
            </a:lvl4pPr>
            <a:lvl5pPr>
              <a:lnSpc>
                <a:spcPct val="130000"/>
              </a:lnSpc>
              <a:defRPr sz="1800" b="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pic>
        <p:nvPicPr>
          <p:cNvPr id="9" name="Picture 4" descr="银海LOGO副本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453336"/>
            <a:ext cx="1907704" cy="37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2F928-D1A2-4B8E-971B-F32D722CC8B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47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Demo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Demo Tile"/>
          <p:cNvGrpSpPr/>
          <p:nvPr userDrawn="1"/>
        </p:nvGrpSpPr>
        <p:grpSpPr>
          <a:xfrm>
            <a:off x="763410" y="3187887"/>
            <a:ext cx="2120991" cy="2827252"/>
            <a:chOff x="1022073" y="-1135906"/>
            <a:chExt cx="2827252" cy="282725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22073" y="-1135906"/>
              <a:ext cx="2827252" cy="2827252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Light bulb Icon"/>
            <p:cNvSpPr>
              <a:spLocks noEditPoints="1"/>
            </p:cNvSpPr>
            <p:nvPr/>
          </p:nvSpPr>
          <p:spPr bwMode="auto">
            <a:xfrm>
              <a:off x="1945077" y="-620805"/>
              <a:ext cx="979488" cy="1797050"/>
            </a:xfrm>
            <a:custGeom>
              <a:avLst/>
              <a:gdLst>
                <a:gd name="T0" fmla="*/ 18 w 122"/>
                <a:gd name="T1" fmla="*/ 137 h 224"/>
                <a:gd name="T2" fmla="*/ 105 w 122"/>
                <a:gd name="T3" fmla="*/ 22 h 224"/>
                <a:gd name="T4" fmla="*/ 119 w 122"/>
                <a:gd name="T5" fmla="*/ 29 h 224"/>
                <a:gd name="T6" fmla="*/ 119 w 122"/>
                <a:gd name="T7" fmla="*/ 41 h 224"/>
                <a:gd name="T8" fmla="*/ 17 w 122"/>
                <a:gd name="T9" fmla="*/ 75 h 224"/>
                <a:gd name="T10" fmla="*/ 14 w 122"/>
                <a:gd name="T11" fmla="*/ 76 h 224"/>
                <a:gd name="T12" fmla="*/ 2 w 122"/>
                <a:gd name="T13" fmla="*/ 64 h 224"/>
                <a:gd name="T14" fmla="*/ 10 w 122"/>
                <a:gd name="T15" fmla="*/ 50 h 224"/>
                <a:gd name="T16" fmla="*/ 8 w 122"/>
                <a:gd name="T17" fmla="*/ 58 h 224"/>
                <a:gd name="T18" fmla="*/ 9 w 122"/>
                <a:gd name="T19" fmla="*/ 66 h 224"/>
                <a:gd name="T20" fmla="*/ 14 w 122"/>
                <a:gd name="T21" fmla="*/ 70 h 224"/>
                <a:gd name="T22" fmla="*/ 111 w 122"/>
                <a:gd name="T23" fmla="*/ 41 h 224"/>
                <a:gd name="T24" fmla="*/ 115 w 122"/>
                <a:gd name="T25" fmla="*/ 35 h 224"/>
                <a:gd name="T26" fmla="*/ 108 w 122"/>
                <a:gd name="T27" fmla="*/ 27 h 224"/>
                <a:gd name="T28" fmla="*/ 12 w 122"/>
                <a:gd name="T29" fmla="*/ 56 h 224"/>
                <a:gd name="T30" fmla="*/ 10 w 122"/>
                <a:gd name="T31" fmla="*/ 16 h 224"/>
                <a:gd name="T32" fmla="*/ 73 w 122"/>
                <a:gd name="T33" fmla="*/ 9 h 224"/>
                <a:gd name="T34" fmla="*/ 67 w 122"/>
                <a:gd name="T35" fmla="*/ 27 h 224"/>
                <a:gd name="T36" fmla="*/ 14 w 122"/>
                <a:gd name="T37" fmla="*/ 42 h 224"/>
                <a:gd name="T38" fmla="*/ 2 w 122"/>
                <a:gd name="T39" fmla="*/ 31 h 224"/>
                <a:gd name="T40" fmla="*/ 9 w 122"/>
                <a:gd name="T41" fmla="*/ 32 h 224"/>
                <a:gd name="T42" fmla="*/ 16 w 122"/>
                <a:gd name="T43" fmla="*/ 36 h 224"/>
                <a:gd name="T44" fmla="*/ 69 w 122"/>
                <a:gd name="T45" fmla="*/ 14 h 224"/>
                <a:gd name="T46" fmla="*/ 63 w 122"/>
                <a:gd name="T47" fmla="*/ 7 h 224"/>
                <a:gd name="T48" fmla="*/ 12 w 122"/>
                <a:gd name="T49" fmla="*/ 22 h 224"/>
                <a:gd name="T50" fmla="*/ 113 w 122"/>
                <a:gd name="T51" fmla="*/ 114 h 224"/>
                <a:gd name="T52" fmla="*/ 99 w 122"/>
                <a:gd name="T53" fmla="*/ 124 h 224"/>
                <a:gd name="T54" fmla="*/ 110 w 122"/>
                <a:gd name="T55" fmla="*/ 137 h 224"/>
                <a:gd name="T56" fmla="*/ 87 w 122"/>
                <a:gd name="T57" fmla="*/ 208 h 224"/>
                <a:gd name="T58" fmla="*/ 74 w 122"/>
                <a:gd name="T59" fmla="*/ 224 h 224"/>
                <a:gd name="T60" fmla="*/ 41 w 122"/>
                <a:gd name="T61" fmla="*/ 213 h 224"/>
                <a:gd name="T62" fmla="*/ 18 w 122"/>
                <a:gd name="T63" fmla="*/ 187 h 224"/>
                <a:gd name="T64" fmla="*/ 29 w 122"/>
                <a:gd name="T65" fmla="*/ 137 h 224"/>
                <a:gd name="T66" fmla="*/ 23 w 122"/>
                <a:gd name="T67" fmla="*/ 113 h 224"/>
                <a:gd name="T68" fmla="*/ 10 w 122"/>
                <a:gd name="T69" fmla="*/ 109 h 224"/>
                <a:gd name="T70" fmla="*/ 2 w 122"/>
                <a:gd name="T71" fmla="*/ 98 h 224"/>
                <a:gd name="T72" fmla="*/ 3 w 122"/>
                <a:gd name="T73" fmla="*/ 89 h 224"/>
                <a:gd name="T74" fmla="*/ 105 w 122"/>
                <a:gd name="T75" fmla="*/ 55 h 224"/>
                <a:gd name="T76" fmla="*/ 120 w 122"/>
                <a:gd name="T77" fmla="*/ 66 h 224"/>
                <a:gd name="T78" fmla="*/ 113 w 122"/>
                <a:gd name="T79" fmla="*/ 81 h 224"/>
                <a:gd name="T80" fmla="*/ 56 w 122"/>
                <a:gd name="T81" fmla="*/ 105 h 224"/>
                <a:gd name="T82" fmla="*/ 72 w 122"/>
                <a:gd name="T83" fmla="*/ 137 h 224"/>
                <a:gd name="T84" fmla="*/ 82 w 122"/>
                <a:gd name="T85" fmla="*/ 95 h 224"/>
                <a:gd name="T86" fmla="*/ 119 w 122"/>
                <a:gd name="T87" fmla="*/ 96 h 224"/>
                <a:gd name="T88" fmla="*/ 113 w 122"/>
                <a:gd name="T89" fmla="*/ 114 h 224"/>
                <a:gd name="T90" fmla="*/ 111 w 122"/>
                <a:gd name="T91" fmla="*/ 75 h 224"/>
                <a:gd name="T92" fmla="*/ 115 w 122"/>
                <a:gd name="T93" fmla="*/ 68 h 224"/>
                <a:gd name="T94" fmla="*/ 108 w 122"/>
                <a:gd name="T95" fmla="*/ 61 h 224"/>
                <a:gd name="T96" fmla="*/ 25 w 122"/>
                <a:gd name="T97" fmla="*/ 86 h 224"/>
                <a:gd name="T98" fmla="*/ 12 w 122"/>
                <a:gd name="T99" fmla="*/ 89 h 224"/>
                <a:gd name="T100" fmla="*/ 8 w 122"/>
                <a:gd name="T101" fmla="*/ 92 h 224"/>
                <a:gd name="T102" fmla="*/ 8 w 122"/>
                <a:gd name="T103" fmla="*/ 96 h 224"/>
                <a:gd name="T104" fmla="*/ 12 w 122"/>
                <a:gd name="T105" fmla="*/ 103 h 224"/>
                <a:gd name="T106" fmla="*/ 25 w 122"/>
                <a:gd name="T107" fmla="*/ 107 h 224"/>
                <a:gd name="T108" fmla="*/ 35 w 122"/>
                <a:gd name="T109" fmla="*/ 120 h 224"/>
                <a:gd name="T110" fmla="*/ 50 w 122"/>
                <a:gd name="T111" fmla="*/ 137 h 224"/>
                <a:gd name="T112" fmla="*/ 48 w 122"/>
                <a:gd name="T113" fmla="*/ 100 h 224"/>
                <a:gd name="T114" fmla="*/ 49 w 122"/>
                <a:gd name="T115" fmla="*/ 93 h 224"/>
                <a:gd name="T116" fmla="*/ 113 w 122"/>
                <a:gd name="T117" fmla="*/ 98 h 224"/>
                <a:gd name="T118" fmla="*/ 84 w 122"/>
                <a:gd name="T119" fmla="*/ 101 h 224"/>
                <a:gd name="T120" fmla="*/ 78 w 122"/>
                <a:gd name="T121" fmla="*/ 137 h 224"/>
                <a:gd name="T122" fmla="*/ 93 w 122"/>
                <a:gd name="T123" fmla="*/ 124 h 224"/>
                <a:gd name="T124" fmla="*/ 111 w 122"/>
                <a:gd name="T125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" h="224">
                  <a:moveTo>
                    <a:pt x="18" y="137"/>
                  </a:moveTo>
                  <a:cubicBezTo>
                    <a:pt x="18" y="137"/>
                    <a:pt x="18" y="137"/>
                    <a:pt x="18" y="137"/>
                  </a:cubicBezTo>
                  <a:moveTo>
                    <a:pt x="10" y="50"/>
                  </a:moveTo>
                  <a:cubicBezTo>
                    <a:pt x="105" y="22"/>
                    <a:pt x="105" y="22"/>
                    <a:pt x="105" y="22"/>
                  </a:cubicBezTo>
                  <a:cubicBezTo>
                    <a:pt x="106" y="21"/>
                    <a:pt x="107" y="21"/>
                    <a:pt x="108" y="21"/>
                  </a:cubicBezTo>
                  <a:cubicBezTo>
                    <a:pt x="113" y="21"/>
                    <a:pt x="118" y="24"/>
                    <a:pt x="119" y="29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1" y="36"/>
                    <a:pt x="121" y="39"/>
                    <a:pt x="119" y="41"/>
                  </a:cubicBezTo>
                  <a:cubicBezTo>
                    <a:pt x="118" y="44"/>
                    <a:pt x="116" y="46"/>
                    <a:pt x="113" y="4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16" y="76"/>
                    <a:pt x="15" y="76"/>
                    <a:pt x="14" y="76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9" y="76"/>
                    <a:pt x="5" y="73"/>
                    <a:pt x="3" y="68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" y="61"/>
                    <a:pt x="2" y="58"/>
                    <a:pt x="3" y="56"/>
                  </a:cubicBezTo>
                  <a:cubicBezTo>
                    <a:pt x="5" y="53"/>
                    <a:pt x="7" y="51"/>
                    <a:pt x="10" y="50"/>
                  </a:cubicBezTo>
                  <a:close/>
                  <a:moveTo>
                    <a:pt x="12" y="56"/>
                  </a:moveTo>
                  <a:cubicBezTo>
                    <a:pt x="10" y="56"/>
                    <a:pt x="9" y="57"/>
                    <a:pt x="8" y="58"/>
                  </a:cubicBezTo>
                  <a:cubicBezTo>
                    <a:pt x="8" y="60"/>
                    <a:pt x="8" y="61"/>
                    <a:pt x="8" y="6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10" y="68"/>
                    <a:pt x="12" y="70"/>
                    <a:pt x="14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6" y="70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2" y="41"/>
                    <a:pt x="113" y="40"/>
                    <a:pt x="114" y="39"/>
                  </a:cubicBezTo>
                  <a:cubicBezTo>
                    <a:pt x="115" y="37"/>
                    <a:pt x="115" y="36"/>
                    <a:pt x="115" y="35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3" y="29"/>
                    <a:pt x="111" y="27"/>
                    <a:pt x="108" y="27"/>
                  </a:cubicBezTo>
                  <a:cubicBezTo>
                    <a:pt x="108" y="27"/>
                    <a:pt x="107" y="27"/>
                    <a:pt x="107" y="27"/>
                  </a:cubicBezTo>
                  <a:lnTo>
                    <a:pt x="12" y="56"/>
                  </a:lnTo>
                  <a:close/>
                  <a:moveTo>
                    <a:pt x="2" y="31"/>
                  </a:moveTo>
                  <a:cubicBezTo>
                    <a:pt x="0" y="25"/>
                    <a:pt x="4" y="18"/>
                    <a:pt x="10" y="16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5" y="0"/>
                    <a:pt x="72" y="3"/>
                    <a:pt x="73" y="9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8"/>
                    <a:pt x="73" y="25"/>
                    <a:pt x="67" y="27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2"/>
                    <a:pt x="15" y="42"/>
                    <a:pt x="14" y="42"/>
                  </a:cubicBezTo>
                  <a:cubicBezTo>
                    <a:pt x="9" y="42"/>
                    <a:pt x="5" y="39"/>
                    <a:pt x="3" y="34"/>
                  </a:cubicBezTo>
                  <a:lnTo>
                    <a:pt x="2" y="31"/>
                  </a:lnTo>
                  <a:close/>
                  <a:moveTo>
                    <a:pt x="8" y="29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10" y="35"/>
                    <a:pt x="12" y="36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8" y="20"/>
                    <a:pt x="70" y="17"/>
                    <a:pt x="69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7" y="8"/>
                    <a:pt x="65" y="7"/>
                    <a:pt x="63" y="7"/>
                  </a:cubicBezTo>
                  <a:cubicBezTo>
                    <a:pt x="62" y="7"/>
                    <a:pt x="62" y="7"/>
                    <a:pt x="61" y="7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9" y="23"/>
                    <a:pt x="7" y="26"/>
                    <a:pt x="8" y="29"/>
                  </a:cubicBezTo>
                  <a:close/>
                  <a:moveTo>
                    <a:pt x="113" y="114"/>
                  </a:moveTo>
                  <a:cubicBezTo>
                    <a:pt x="105" y="116"/>
                    <a:pt x="105" y="116"/>
                    <a:pt x="105" y="116"/>
                  </a:cubicBezTo>
                  <a:cubicBezTo>
                    <a:pt x="102" y="117"/>
                    <a:pt x="99" y="121"/>
                    <a:pt x="99" y="124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10" y="137"/>
                    <a:pt x="110" y="137"/>
                    <a:pt x="110" y="137"/>
                  </a:cubicBezTo>
                  <a:cubicBezTo>
                    <a:pt x="110" y="187"/>
                    <a:pt x="110" y="187"/>
                    <a:pt x="110" y="187"/>
                  </a:cubicBezTo>
                  <a:cubicBezTo>
                    <a:pt x="110" y="198"/>
                    <a:pt x="100" y="207"/>
                    <a:pt x="87" y="208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9"/>
                    <a:pt x="81" y="224"/>
                    <a:pt x="74" y="224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47" y="224"/>
                    <a:pt x="41" y="219"/>
                    <a:pt x="41" y="213"/>
                  </a:cubicBezTo>
                  <a:cubicBezTo>
                    <a:pt x="41" y="208"/>
                    <a:pt x="41" y="208"/>
                    <a:pt x="41" y="208"/>
                  </a:cubicBezTo>
                  <a:cubicBezTo>
                    <a:pt x="28" y="207"/>
                    <a:pt x="18" y="198"/>
                    <a:pt x="18" y="187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17"/>
                    <a:pt x="26" y="113"/>
                    <a:pt x="23" y="113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0" y="109"/>
                    <a:pt x="10" y="109"/>
                    <a:pt x="10" y="109"/>
                  </a:cubicBezTo>
                  <a:cubicBezTo>
                    <a:pt x="7" y="108"/>
                    <a:pt x="4" y="105"/>
                    <a:pt x="3" y="102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2" y="97"/>
                    <a:pt x="2" y="96"/>
                  </a:cubicBezTo>
                  <a:cubicBezTo>
                    <a:pt x="2" y="94"/>
                    <a:pt x="2" y="91"/>
                    <a:pt x="3" y="89"/>
                  </a:cubicBezTo>
                  <a:cubicBezTo>
                    <a:pt x="5" y="87"/>
                    <a:pt x="7" y="85"/>
                    <a:pt x="10" y="84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11" y="54"/>
                    <a:pt x="118" y="57"/>
                    <a:pt x="119" y="63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1" y="69"/>
                    <a:pt x="121" y="72"/>
                    <a:pt x="119" y="75"/>
                  </a:cubicBezTo>
                  <a:cubicBezTo>
                    <a:pt x="118" y="78"/>
                    <a:pt x="116" y="80"/>
                    <a:pt x="113" y="81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5" y="100"/>
                    <a:pt x="56" y="103"/>
                    <a:pt x="56" y="105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72" y="137"/>
                    <a:pt x="72" y="137"/>
                    <a:pt x="72" y="137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3"/>
                    <a:pt x="77" y="97"/>
                    <a:pt x="82" y="95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11" y="87"/>
                    <a:pt x="118" y="91"/>
                    <a:pt x="119" y="96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2" y="106"/>
                    <a:pt x="119" y="112"/>
                    <a:pt x="113" y="114"/>
                  </a:cubicBezTo>
                  <a:close/>
                  <a:moveTo>
                    <a:pt x="49" y="93"/>
                  </a:moveTo>
                  <a:cubicBezTo>
                    <a:pt x="111" y="75"/>
                    <a:pt x="111" y="75"/>
                    <a:pt x="111" y="75"/>
                  </a:cubicBezTo>
                  <a:cubicBezTo>
                    <a:pt x="112" y="74"/>
                    <a:pt x="113" y="74"/>
                    <a:pt x="114" y="72"/>
                  </a:cubicBezTo>
                  <a:cubicBezTo>
                    <a:pt x="115" y="71"/>
                    <a:pt x="115" y="70"/>
                    <a:pt x="115" y="68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2"/>
                    <a:pt x="111" y="61"/>
                    <a:pt x="108" y="61"/>
                  </a:cubicBezTo>
                  <a:cubicBezTo>
                    <a:pt x="108" y="61"/>
                    <a:pt x="107" y="61"/>
                    <a:pt x="107" y="6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0" y="90"/>
                    <a:pt x="9" y="91"/>
                    <a:pt x="8" y="92"/>
                  </a:cubicBezTo>
                  <a:cubicBezTo>
                    <a:pt x="8" y="93"/>
                    <a:pt x="8" y="95"/>
                    <a:pt x="8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1" y="103"/>
                    <a:pt x="12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1" y="109"/>
                    <a:pt x="35" y="115"/>
                    <a:pt x="35" y="120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4"/>
                    <a:pt x="49" y="102"/>
                    <a:pt x="48" y="100"/>
                  </a:cubicBezTo>
                  <a:cubicBezTo>
                    <a:pt x="47" y="99"/>
                    <a:pt x="45" y="98"/>
                    <a:pt x="44" y="97"/>
                  </a:cubicBezTo>
                  <a:cubicBezTo>
                    <a:pt x="44" y="97"/>
                    <a:pt x="40" y="96"/>
                    <a:pt x="49" y="93"/>
                  </a:cubicBezTo>
                  <a:close/>
                  <a:moveTo>
                    <a:pt x="115" y="102"/>
                  </a:moveTo>
                  <a:cubicBezTo>
                    <a:pt x="113" y="98"/>
                    <a:pt x="113" y="98"/>
                    <a:pt x="113" y="98"/>
                  </a:cubicBezTo>
                  <a:cubicBezTo>
                    <a:pt x="113" y="95"/>
                    <a:pt x="110" y="94"/>
                    <a:pt x="107" y="95"/>
                  </a:cubicBezTo>
                  <a:cubicBezTo>
                    <a:pt x="84" y="101"/>
                    <a:pt x="84" y="101"/>
                    <a:pt x="84" y="101"/>
                  </a:cubicBezTo>
                  <a:cubicBezTo>
                    <a:pt x="81" y="102"/>
                    <a:pt x="78" y="106"/>
                    <a:pt x="78" y="109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18"/>
                    <a:pt x="97" y="112"/>
                    <a:pt x="103" y="111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4" y="108"/>
                    <a:pt x="115" y="105"/>
                    <a:pt x="115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6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2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Video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051262" y="1742495"/>
            <a:ext cx="1550658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5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een Tile"/>
          <p:cNvGrpSpPr/>
          <p:nvPr userDrawn="1"/>
        </p:nvGrpSpPr>
        <p:grpSpPr>
          <a:xfrm>
            <a:off x="762092" y="3187139"/>
            <a:ext cx="2120991" cy="2827252"/>
            <a:chOff x="-2619354" y="-790581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-2619354" y="-790581"/>
              <a:ext cx="2827252" cy="2827252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Play Icon"/>
            <p:cNvSpPr>
              <a:spLocks noEditPoints="1"/>
            </p:cNvSpPr>
            <p:nvPr/>
          </p:nvSpPr>
          <p:spPr bwMode="auto">
            <a:xfrm>
              <a:off x="-2097903" y="-269875"/>
              <a:ext cx="1784350" cy="1784350"/>
            </a:xfrm>
            <a:custGeom>
              <a:avLst/>
              <a:gdLst>
                <a:gd name="T0" fmla="*/ 168 w 224"/>
                <a:gd name="T1" fmla="*/ 112 h 224"/>
                <a:gd name="T2" fmla="*/ 86 w 224"/>
                <a:gd name="T3" fmla="*/ 173 h 224"/>
                <a:gd name="T4" fmla="*/ 86 w 224"/>
                <a:gd name="T5" fmla="*/ 50 h 224"/>
                <a:gd name="T6" fmla="*/ 168 w 224"/>
                <a:gd name="T7" fmla="*/ 112 h 224"/>
                <a:gd name="T8" fmla="*/ 168 w 224"/>
                <a:gd name="T9" fmla="*/ 112 h 224"/>
                <a:gd name="T10" fmla="*/ 112 w 224"/>
                <a:gd name="T11" fmla="*/ 0 h 224"/>
                <a:gd name="T12" fmla="*/ 224 w 224"/>
                <a:gd name="T13" fmla="*/ 112 h 224"/>
                <a:gd name="T14" fmla="*/ 112 w 224"/>
                <a:gd name="T15" fmla="*/ 224 h 224"/>
                <a:gd name="T16" fmla="*/ 0 w 224"/>
                <a:gd name="T17" fmla="*/ 112 h 224"/>
                <a:gd name="T18" fmla="*/ 112 w 224"/>
                <a:gd name="T19" fmla="*/ 0 h 224"/>
                <a:gd name="T20" fmla="*/ 112 w 224"/>
                <a:gd name="T21" fmla="*/ 216 h 224"/>
                <a:gd name="T22" fmla="*/ 216 w 224"/>
                <a:gd name="T23" fmla="*/ 112 h 224"/>
                <a:gd name="T24" fmla="*/ 112 w 224"/>
                <a:gd name="T25" fmla="*/ 8 h 224"/>
                <a:gd name="T26" fmla="*/ 8 w 224"/>
                <a:gd name="T27" fmla="*/ 112 h 224"/>
                <a:gd name="T28" fmla="*/ 112 w 224"/>
                <a:gd name="T29" fmla="*/ 21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4" h="224">
                  <a:moveTo>
                    <a:pt x="168" y="112"/>
                  </a:moveTo>
                  <a:cubicBezTo>
                    <a:pt x="86" y="173"/>
                    <a:pt x="86" y="173"/>
                    <a:pt x="86" y="17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8" y="112"/>
                    <a:pt x="168" y="112"/>
                    <a:pt x="168" y="112"/>
                  </a:cubicBezTo>
                  <a:close/>
                  <a:moveTo>
                    <a:pt x="112" y="0"/>
                  </a:moveTo>
                  <a:cubicBezTo>
                    <a:pt x="174" y="0"/>
                    <a:pt x="224" y="50"/>
                    <a:pt x="224" y="112"/>
                  </a:cubicBezTo>
                  <a:cubicBezTo>
                    <a:pt x="224" y="174"/>
                    <a:pt x="174" y="224"/>
                    <a:pt x="112" y="224"/>
                  </a:cubicBezTo>
                  <a:cubicBezTo>
                    <a:pt x="51" y="224"/>
                    <a:pt x="0" y="174"/>
                    <a:pt x="0" y="112"/>
                  </a:cubicBezTo>
                  <a:cubicBezTo>
                    <a:pt x="0" y="50"/>
                    <a:pt x="51" y="0"/>
                    <a:pt x="112" y="0"/>
                  </a:cubicBezTo>
                  <a:moveTo>
                    <a:pt x="112" y="216"/>
                  </a:moveTo>
                  <a:cubicBezTo>
                    <a:pt x="170" y="216"/>
                    <a:pt x="216" y="169"/>
                    <a:pt x="216" y="112"/>
                  </a:cubicBezTo>
                  <a:cubicBezTo>
                    <a:pt x="216" y="54"/>
                    <a:pt x="170" y="8"/>
                    <a:pt x="112" y="8"/>
                  </a:cubicBezTo>
                  <a:cubicBezTo>
                    <a:pt x="55" y="8"/>
                    <a:pt x="8" y="54"/>
                    <a:pt x="8" y="112"/>
                  </a:cubicBezTo>
                  <a:cubicBezTo>
                    <a:pt x="8" y="169"/>
                    <a:pt x="55" y="216"/>
                    <a:pt x="112" y="2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161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Partner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051262" y="1742495"/>
            <a:ext cx="1550658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Blue Tile"/>
          <p:cNvGrpSpPr/>
          <p:nvPr userDrawn="1"/>
        </p:nvGrpSpPr>
        <p:grpSpPr>
          <a:xfrm>
            <a:off x="762093" y="3189727"/>
            <a:ext cx="2120991" cy="2827252"/>
            <a:chOff x="1071620" y="3044261"/>
            <a:chExt cx="1325880" cy="132588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071620" y="3044261"/>
              <a:ext cx="1325880" cy="1325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1316254" y="3284926"/>
              <a:ext cx="836612" cy="841375"/>
            </a:xfrm>
            <a:custGeom>
              <a:avLst/>
              <a:gdLst>
                <a:gd name="T0" fmla="*/ 183 w 223"/>
                <a:gd name="T1" fmla="*/ 108 h 224"/>
                <a:gd name="T2" fmla="*/ 154 w 223"/>
                <a:gd name="T3" fmla="*/ 120 h 224"/>
                <a:gd name="T4" fmla="*/ 135 w 223"/>
                <a:gd name="T5" fmla="*/ 101 h 224"/>
                <a:gd name="T6" fmla="*/ 154 w 223"/>
                <a:gd name="T7" fmla="*/ 59 h 224"/>
                <a:gd name="T8" fmla="*/ 96 w 223"/>
                <a:gd name="T9" fmla="*/ 0 h 224"/>
                <a:gd name="T10" fmla="*/ 37 w 223"/>
                <a:gd name="T11" fmla="*/ 59 h 224"/>
                <a:gd name="T12" fmla="*/ 64 w 223"/>
                <a:gd name="T13" fmla="*/ 107 h 224"/>
                <a:gd name="T14" fmla="*/ 52 w 223"/>
                <a:gd name="T15" fmla="*/ 145 h 224"/>
                <a:gd name="T16" fmla="*/ 41 w 223"/>
                <a:gd name="T17" fmla="*/ 143 h 224"/>
                <a:gd name="T18" fmla="*/ 0 w 223"/>
                <a:gd name="T19" fmla="*/ 183 h 224"/>
                <a:gd name="T20" fmla="*/ 41 w 223"/>
                <a:gd name="T21" fmla="*/ 224 h 224"/>
                <a:gd name="T22" fmla="*/ 81 w 223"/>
                <a:gd name="T23" fmla="*/ 183 h 224"/>
                <a:gd name="T24" fmla="*/ 60 w 223"/>
                <a:gd name="T25" fmla="*/ 148 h 224"/>
                <a:gd name="T26" fmla="*/ 71 w 223"/>
                <a:gd name="T27" fmla="*/ 111 h 224"/>
                <a:gd name="T28" fmla="*/ 96 w 223"/>
                <a:gd name="T29" fmla="*/ 117 h 224"/>
                <a:gd name="T30" fmla="*/ 129 w 223"/>
                <a:gd name="T31" fmla="*/ 106 h 224"/>
                <a:gd name="T32" fmla="*/ 149 w 223"/>
                <a:gd name="T33" fmla="*/ 126 h 224"/>
                <a:gd name="T34" fmla="*/ 143 w 223"/>
                <a:gd name="T35" fmla="*/ 148 h 224"/>
                <a:gd name="T36" fmla="*/ 183 w 223"/>
                <a:gd name="T37" fmla="*/ 189 h 224"/>
                <a:gd name="T38" fmla="*/ 223 w 223"/>
                <a:gd name="T39" fmla="*/ 148 h 224"/>
                <a:gd name="T40" fmla="*/ 183 w 223"/>
                <a:gd name="T41" fmla="*/ 108 h 224"/>
                <a:gd name="T42" fmla="*/ 73 w 223"/>
                <a:gd name="T43" fmla="*/ 183 h 224"/>
                <a:gd name="T44" fmla="*/ 41 w 223"/>
                <a:gd name="T45" fmla="*/ 216 h 224"/>
                <a:gd name="T46" fmla="*/ 8 w 223"/>
                <a:gd name="T47" fmla="*/ 183 h 224"/>
                <a:gd name="T48" fmla="*/ 41 w 223"/>
                <a:gd name="T49" fmla="*/ 151 h 224"/>
                <a:gd name="T50" fmla="*/ 73 w 223"/>
                <a:gd name="T51" fmla="*/ 183 h 224"/>
                <a:gd name="T52" fmla="*/ 45 w 223"/>
                <a:gd name="T53" fmla="*/ 59 h 224"/>
                <a:gd name="T54" fmla="*/ 96 w 223"/>
                <a:gd name="T55" fmla="*/ 8 h 224"/>
                <a:gd name="T56" fmla="*/ 146 w 223"/>
                <a:gd name="T57" fmla="*/ 59 h 224"/>
                <a:gd name="T58" fmla="*/ 96 w 223"/>
                <a:gd name="T59" fmla="*/ 109 h 224"/>
                <a:gd name="T60" fmla="*/ 45 w 223"/>
                <a:gd name="T61" fmla="*/ 59 h 224"/>
                <a:gd name="T62" fmla="*/ 183 w 223"/>
                <a:gd name="T63" fmla="*/ 181 h 224"/>
                <a:gd name="T64" fmla="*/ 151 w 223"/>
                <a:gd name="T65" fmla="*/ 148 h 224"/>
                <a:gd name="T66" fmla="*/ 183 w 223"/>
                <a:gd name="T67" fmla="*/ 116 h 224"/>
                <a:gd name="T68" fmla="*/ 215 w 223"/>
                <a:gd name="T69" fmla="*/ 148 h 224"/>
                <a:gd name="T70" fmla="*/ 183 w 223"/>
                <a:gd name="T7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3" h="224">
                  <a:moveTo>
                    <a:pt x="183" y="108"/>
                  </a:moveTo>
                  <a:cubicBezTo>
                    <a:pt x="172" y="108"/>
                    <a:pt x="162" y="113"/>
                    <a:pt x="154" y="120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47" y="90"/>
                    <a:pt x="154" y="75"/>
                    <a:pt x="154" y="59"/>
                  </a:cubicBezTo>
                  <a:cubicBezTo>
                    <a:pt x="154" y="26"/>
                    <a:pt x="128" y="0"/>
                    <a:pt x="96" y="0"/>
                  </a:cubicBezTo>
                  <a:cubicBezTo>
                    <a:pt x="64" y="0"/>
                    <a:pt x="37" y="26"/>
                    <a:pt x="37" y="59"/>
                  </a:cubicBezTo>
                  <a:cubicBezTo>
                    <a:pt x="37" y="79"/>
                    <a:pt x="48" y="97"/>
                    <a:pt x="64" y="107"/>
                  </a:cubicBezTo>
                  <a:cubicBezTo>
                    <a:pt x="52" y="145"/>
                    <a:pt x="52" y="145"/>
                    <a:pt x="52" y="145"/>
                  </a:cubicBezTo>
                  <a:cubicBezTo>
                    <a:pt x="49" y="144"/>
                    <a:pt x="45" y="143"/>
                    <a:pt x="41" y="143"/>
                  </a:cubicBezTo>
                  <a:cubicBezTo>
                    <a:pt x="18" y="143"/>
                    <a:pt x="0" y="161"/>
                    <a:pt x="0" y="183"/>
                  </a:cubicBezTo>
                  <a:cubicBezTo>
                    <a:pt x="0" y="206"/>
                    <a:pt x="18" y="224"/>
                    <a:pt x="41" y="224"/>
                  </a:cubicBezTo>
                  <a:cubicBezTo>
                    <a:pt x="63" y="224"/>
                    <a:pt x="81" y="206"/>
                    <a:pt x="81" y="183"/>
                  </a:cubicBezTo>
                  <a:cubicBezTo>
                    <a:pt x="81" y="168"/>
                    <a:pt x="72" y="155"/>
                    <a:pt x="60" y="148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8" y="115"/>
                    <a:pt x="87" y="117"/>
                    <a:pt x="96" y="117"/>
                  </a:cubicBezTo>
                  <a:cubicBezTo>
                    <a:pt x="108" y="117"/>
                    <a:pt x="120" y="113"/>
                    <a:pt x="129" y="106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5" y="133"/>
                    <a:pt x="143" y="140"/>
                    <a:pt x="143" y="148"/>
                  </a:cubicBezTo>
                  <a:cubicBezTo>
                    <a:pt x="143" y="171"/>
                    <a:pt x="161" y="189"/>
                    <a:pt x="183" y="189"/>
                  </a:cubicBezTo>
                  <a:cubicBezTo>
                    <a:pt x="205" y="189"/>
                    <a:pt x="223" y="171"/>
                    <a:pt x="223" y="148"/>
                  </a:cubicBezTo>
                  <a:cubicBezTo>
                    <a:pt x="223" y="126"/>
                    <a:pt x="205" y="108"/>
                    <a:pt x="183" y="108"/>
                  </a:cubicBezTo>
                  <a:close/>
                  <a:moveTo>
                    <a:pt x="73" y="183"/>
                  </a:moveTo>
                  <a:cubicBezTo>
                    <a:pt x="73" y="201"/>
                    <a:pt x="58" y="216"/>
                    <a:pt x="41" y="216"/>
                  </a:cubicBezTo>
                  <a:cubicBezTo>
                    <a:pt x="23" y="216"/>
                    <a:pt x="8" y="201"/>
                    <a:pt x="8" y="183"/>
                  </a:cubicBezTo>
                  <a:cubicBezTo>
                    <a:pt x="8" y="166"/>
                    <a:pt x="23" y="151"/>
                    <a:pt x="41" y="151"/>
                  </a:cubicBezTo>
                  <a:cubicBezTo>
                    <a:pt x="58" y="151"/>
                    <a:pt x="73" y="166"/>
                    <a:pt x="73" y="183"/>
                  </a:cubicBezTo>
                  <a:close/>
                  <a:moveTo>
                    <a:pt x="45" y="59"/>
                  </a:moveTo>
                  <a:cubicBezTo>
                    <a:pt x="45" y="31"/>
                    <a:pt x="68" y="8"/>
                    <a:pt x="96" y="8"/>
                  </a:cubicBezTo>
                  <a:cubicBezTo>
                    <a:pt x="123" y="8"/>
                    <a:pt x="146" y="31"/>
                    <a:pt x="146" y="59"/>
                  </a:cubicBezTo>
                  <a:cubicBezTo>
                    <a:pt x="146" y="86"/>
                    <a:pt x="123" y="109"/>
                    <a:pt x="96" y="109"/>
                  </a:cubicBezTo>
                  <a:cubicBezTo>
                    <a:pt x="68" y="109"/>
                    <a:pt x="45" y="86"/>
                    <a:pt x="45" y="59"/>
                  </a:cubicBezTo>
                  <a:close/>
                  <a:moveTo>
                    <a:pt x="183" y="181"/>
                  </a:moveTo>
                  <a:cubicBezTo>
                    <a:pt x="165" y="181"/>
                    <a:pt x="151" y="166"/>
                    <a:pt x="151" y="148"/>
                  </a:cubicBezTo>
                  <a:cubicBezTo>
                    <a:pt x="151" y="130"/>
                    <a:pt x="165" y="116"/>
                    <a:pt x="183" y="116"/>
                  </a:cubicBezTo>
                  <a:cubicBezTo>
                    <a:pt x="201" y="116"/>
                    <a:pt x="215" y="130"/>
                    <a:pt x="215" y="148"/>
                  </a:cubicBezTo>
                  <a:cubicBezTo>
                    <a:pt x="215" y="166"/>
                    <a:pt x="201" y="181"/>
                    <a:pt x="183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135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Customer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051262" y="1742495"/>
            <a:ext cx="1550658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2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Purple Tile"/>
          <p:cNvGrpSpPr/>
          <p:nvPr userDrawn="1"/>
        </p:nvGrpSpPr>
        <p:grpSpPr>
          <a:xfrm>
            <a:off x="763410" y="3187139"/>
            <a:ext cx="2120991" cy="2827252"/>
            <a:chOff x="1022073" y="-1624298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1022073" y="-1624298"/>
              <a:ext cx="2827252" cy="282725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1537798" y="-867430"/>
              <a:ext cx="1792288" cy="1501775"/>
            </a:xfrm>
            <a:custGeom>
              <a:avLst/>
              <a:gdLst>
                <a:gd name="T0" fmla="*/ 184 w 223"/>
                <a:gd name="T1" fmla="*/ 187 h 187"/>
                <a:gd name="T2" fmla="*/ 181 w 223"/>
                <a:gd name="T3" fmla="*/ 186 h 187"/>
                <a:gd name="T4" fmla="*/ 146 w 223"/>
                <a:gd name="T5" fmla="*/ 151 h 187"/>
                <a:gd name="T6" fmla="*/ 40 w 223"/>
                <a:gd name="T7" fmla="*/ 151 h 187"/>
                <a:gd name="T8" fmla="*/ 0 w 223"/>
                <a:gd name="T9" fmla="*/ 111 h 187"/>
                <a:gd name="T10" fmla="*/ 0 w 223"/>
                <a:gd name="T11" fmla="*/ 40 h 187"/>
                <a:gd name="T12" fmla="*/ 40 w 223"/>
                <a:gd name="T13" fmla="*/ 0 h 187"/>
                <a:gd name="T14" fmla="*/ 183 w 223"/>
                <a:gd name="T15" fmla="*/ 0 h 187"/>
                <a:gd name="T16" fmla="*/ 223 w 223"/>
                <a:gd name="T17" fmla="*/ 40 h 187"/>
                <a:gd name="T18" fmla="*/ 223 w 223"/>
                <a:gd name="T19" fmla="*/ 111 h 187"/>
                <a:gd name="T20" fmla="*/ 188 w 223"/>
                <a:gd name="T21" fmla="*/ 150 h 187"/>
                <a:gd name="T22" fmla="*/ 188 w 223"/>
                <a:gd name="T23" fmla="*/ 183 h 187"/>
                <a:gd name="T24" fmla="*/ 185 w 223"/>
                <a:gd name="T25" fmla="*/ 187 h 187"/>
                <a:gd name="T26" fmla="*/ 184 w 223"/>
                <a:gd name="T27" fmla="*/ 187 h 187"/>
                <a:gd name="T28" fmla="*/ 40 w 223"/>
                <a:gd name="T29" fmla="*/ 8 h 187"/>
                <a:gd name="T30" fmla="*/ 8 w 223"/>
                <a:gd name="T31" fmla="*/ 40 h 187"/>
                <a:gd name="T32" fmla="*/ 8 w 223"/>
                <a:gd name="T33" fmla="*/ 111 h 187"/>
                <a:gd name="T34" fmla="*/ 40 w 223"/>
                <a:gd name="T35" fmla="*/ 143 h 187"/>
                <a:gd name="T36" fmla="*/ 148 w 223"/>
                <a:gd name="T37" fmla="*/ 143 h 187"/>
                <a:gd name="T38" fmla="*/ 151 w 223"/>
                <a:gd name="T39" fmla="*/ 144 h 187"/>
                <a:gd name="T40" fmla="*/ 180 w 223"/>
                <a:gd name="T41" fmla="*/ 173 h 187"/>
                <a:gd name="T42" fmla="*/ 180 w 223"/>
                <a:gd name="T43" fmla="*/ 147 h 187"/>
                <a:gd name="T44" fmla="*/ 184 w 223"/>
                <a:gd name="T45" fmla="*/ 143 h 187"/>
                <a:gd name="T46" fmla="*/ 215 w 223"/>
                <a:gd name="T47" fmla="*/ 111 h 187"/>
                <a:gd name="T48" fmla="*/ 215 w 223"/>
                <a:gd name="T49" fmla="*/ 40 h 187"/>
                <a:gd name="T50" fmla="*/ 183 w 223"/>
                <a:gd name="T51" fmla="*/ 8 h 187"/>
                <a:gd name="T52" fmla="*/ 40 w 223"/>
                <a:gd name="T53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3" h="187">
                  <a:moveTo>
                    <a:pt x="184" y="187"/>
                  </a:moveTo>
                  <a:cubicBezTo>
                    <a:pt x="183" y="187"/>
                    <a:pt x="182" y="187"/>
                    <a:pt x="181" y="186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18" y="151"/>
                    <a:pt x="0" y="133"/>
                    <a:pt x="0" y="11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23" y="18"/>
                    <a:pt x="223" y="4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32"/>
                    <a:pt x="208" y="148"/>
                    <a:pt x="188" y="150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188" y="185"/>
                    <a:pt x="187" y="186"/>
                    <a:pt x="185" y="187"/>
                  </a:cubicBezTo>
                  <a:cubicBezTo>
                    <a:pt x="185" y="187"/>
                    <a:pt x="184" y="187"/>
                    <a:pt x="184" y="187"/>
                  </a:cubicBezTo>
                  <a:moveTo>
                    <a:pt x="40" y="8"/>
                  </a:moveTo>
                  <a:cubicBezTo>
                    <a:pt x="22" y="8"/>
                    <a:pt x="8" y="23"/>
                    <a:pt x="8" y="4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28"/>
                    <a:pt x="22" y="143"/>
                    <a:pt x="40" y="143"/>
                  </a:cubicBezTo>
                  <a:cubicBezTo>
                    <a:pt x="148" y="143"/>
                    <a:pt x="148" y="143"/>
                    <a:pt x="148" y="143"/>
                  </a:cubicBezTo>
                  <a:cubicBezTo>
                    <a:pt x="149" y="143"/>
                    <a:pt x="150" y="143"/>
                    <a:pt x="151" y="14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47"/>
                    <a:pt x="180" y="147"/>
                    <a:pt x="180" y="147"/>
                  </a:cubicBezTo>
                  <a:cubicBezTo>
                    <a:pt x="180" y="144"/>
                    <a:pt x="182" y="143"/>
                    <a:pt x="184" y="143"/>
                  </a:cubicBezTo>
                  <a:cubicBezTo>
                    <a:pt x="201" y="143"/>
                    <a:pt x="215" y="129"/>
                    <a:pt x="215" y="111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15" y="23"/>
                    <a:pt x="200" y="8"/>
                    <a:pt x="183" y="8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381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ouncement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Announcement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051262" y="1742495"/>
            <a:ext cx="1550658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3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" name="Orange Tile"/>
          <p:cNvGrpSpPr/>
          <p:nvPr userDrawn="1"/>
        </p:nvGrpSpPr>
        <p:grpSpPr>
          <a:xfrm>
            <a:off x="762093" y="3187483"/>
            <a:ext cx="2120991" cy="2827252"/>
            <a:chOff x="1351800" y="-1084759"/>
            <a:chExt cx="2827252" cy="282725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1351800" y="-1084759"/>
              <a:ext cx="2827252" cy="282725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2005011" y="-436308"/>
              <a:ext cx="1522413" cy="1530350"/>
            </a:xfrm>
            <a:custGeom>
              <a:avLst/>
              <a:gdLst>
                <a:gd name="T0" fmla="*/ 6 w 187"/>
                <a:gd name="T1" fmla="*/ 188 h 188"/>
                <a:gd name="T2" fmla="*/ 129 w 187"/>
                <a:gd name="T3" fmla="*/ 64 h 188"/>
                <a:gd name="T4" fmla="*/ 180 w 187"/>
                <a:gd name="T5" fmla="*/ 115 h 188"/>
                <a:gd name="T6" fmla="*/ 185 w 187"/>
                <a:gd name="T7" fmla="*/ 116 h 188"/>
                <a:gd name="T8" fmla="*/ 187 w 187"/>
                <a:gd name="T9" fmla="*/ 112 h 188"/>
                <a:gd name="T10" fmla="*/ 187 w 187"/>
                <a:gd name="T11" fmla="*/ 4 h 188"/>
                <a:gd name="T12" fmla="*/ 183 w 187"/>
                <a:gd name="T13" fmla="*/ 0 h 188"/>
                <a:gd name="T14" fmla="*/ 75 w 187"/>
                <a:gd name="T15" fmla="*/ 0 h 188"/>
                <a:gd name="T16" fmla="*/ 71 w 187"/>
                <a:gd name="T17" fmla="*/ 3 h 188"/>
                <a:gd name="T18" fmla="*/ 71 w 187"/>
                <a:gd name="T19" fmla="*/ 4 h 188"/>
                <a:gd name="T20" fmla="*/ 72 w 187"/>
                <a:gd name="T21" fmla="*/ 7 h 188"/>
                <a:gd name="T22" fmla="*/ 123 w 187"/>
                <a:gd name="T23" fmla="*/ 58 h 188"/>
                <a:gd name="T24" fmla="*/ 0 w 187"/>
                <a:gd name="T25" fmla="*/ 182 h 188"/>
                <a:gd name="T26" fmla="*/ 6 w 187"/>
                <a:gd name="T27" fmla="*/ 188 h 188"/>
                <a:gd name="T28" fmla="*/ 179 w 187"/>
                <a:gd name="T29" fmla="*/ 8 h 188"/>
                <a:gd name="T30" fmla="*/ 179 w 187"/>
                <a:gd name="T31" fmla="*/ 103 h 188"/>
                <a:gd name="T32" fmla="*/ 85 w 187"/>
                <a:gd name="T33" fmla="*/ 8 h 188"/>
                <a:gd name="T34" fmla="*/ 179 w 187"/>
                <a:gd name="T35" fmla="*/ 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7" h="188">
                  <a:moveTo>
                    <a:pt x="6" y="188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81" y="116"/>
                    <a:pt x="183" y="117"/>
                    <a:pt x="185" y="116"/>
                  </a:cubicBezTo>
                  <a:cubicBezTo>
                    <a:pt x="186" y="116"/>
                    <a:pt x="187" y="114"/>
                    <a:pt x="187" y="112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0"/>
                    <a:pt x="72" y="1"/>
                    <a:pt x="71" y="3"/>
                  </a:cubicBezTo>
                  <a:cubicBezTo>
                    <a:pt x="71" y="3"/>
                    <a:pt x="71" y="4"/>
                    <a:pt x="71" y="4"/>
                  </a:cubicBezTo>
                  <a:cubicBezTo>
                    <a:pt x="71" y="6"/>
                    <a:pt x="71" y="7"/>
                    <a:pt x="72" y="7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0" y="182"/>
                    <a:pt x="0" y="182"/>
                    <a:pt x="0" y="182"/>
                  </a:cubicBezTo>
                  <a:lnTo>
                    <a:pt x="6" y="188"/>
                  </a:lnTo>
                  <a:close/>
                  <a:moveTo>
                    <a:pt x="179" y="8"/>
                  </a:moveTo>
                  <a:cubicBezTo>
                    <a:pt x="179" y="103"/>
                    <a:pt x="179" y="103"/>
                    <a:pt x="179" y="103"/>
                  </a:cubicBezTo>
                  <a:cubicBezTo>
                    <a:pt x="85" y="8"/>
                    <a:pt x="85" y="8"/>
                    <a:pt x="85" y="8"/>
                  </a:cubicBezTo>
                  <a:lnTo>
                    <a:pt x="179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11548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tc.,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Tile"/>
          <p:cNvSpPr/>
          <p:nvPr userDrawn="1"/>
        </p:nvSpPr>
        <p:spPr bwMode="auto">
          <a:xfrm>
            <a:off x="3008303" y="3187137"/>
            <a:ext cx="5373500" cy="282313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 Bar"/>
          <p:cNvSpPr/>
          <p:nvPr userDrawn="1"/>
        </p:nvSpPr>
        <p:spPr bwMode="auto">
          <a:xfrm>
            <a:off x="3008303" y="1514475"/>
            <a:ext cx="5373500" cy="1499616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35105" y="1586587"/>
            <a:ext cx="4163390" cy="1378644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 useBgFill="1">
        <p:nvSpPr>
          <p:cNvPr id="9" name="Left Mask"/>
          <p:cNvSpPr/>
          <p:nvPr userDrawn="1"/>
        </p:nvSpPr>
        <p:spPr bwMode="auto">
          <a:xfrm>
            <a:off x="-1" y="1514476"/>
            <a:ext cx="3008303" cy="149961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5109" y="5181616"/>
            <a:ext cx="4959201" cy="461665"/>
          </a:xfrm>
        </p:spPr>
        <p:txBody>
          <a:bodyPr>
            <a:noAutofit/>
          </a:bodyPr>
          <a:lstStyle>
            <a:lvl1pPr marL="0" indent="0" algn="l" defTabSz="685487" rtl="0" eaLnBrk="1" latinLnBrk="0" hangingPunct="1">
              <a:lnSpc>
                <a:spcPct val="90000"/>
              </a:lnSpc>
              <a:spcBef>
                <a:spcPts val="0"/>
              </a:spcBef>
              <a:buSzPct val="105000"/>
              <a:buFontTx/>
              <a:buNone/>
              <a:defRPr lang="en-US" sz="1200" kern="1200" dirty="0">
                <a:solidFill>
                  <a:schemeClr val="bg1">
                    <a:alpha val="99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Circle Arrow"/>
          <p:cNvSpPr>
            <a:spLocks noEditPoints="1"/>
          </p:cNvSpPr>
          <p:nvPr userDrawn="1"/>
        </p:nvSpPr>
        <p:spPr bwMode="auto">
          <a:xfrm rot="5400000">
            <a:off x="7358033" y="1978146"/>
            <a:ext cx="841375" cy="631196"/>
          </a:xfrm>
          <a:custGeom>
            <a:avLst/>
            <a:gdLst>
              <a:gd name="T0" fmla="*/ 112 w 224"/>
              <a:gd name="T1" fmla="*/ 0 h 224"/>
              <a:gd name="T2" fmla="*/ 0 w 224"/>
              <a:gd name="T3" fmla="*/ 112 h 224"/>
              <a:gd name="T4" fmla="*/ 112 w 224"/>
              <a:gd name="T5" fmla="*/ 224 h 224"/>
              <a:gd name="T6" fmla="*/ 224 w 224"/>
              <a:gd name="T7" fmla="*/ 112 h 224"/>
              <a:gd name="T8" fmla="*/ 112 w 224"/>
              <a:gd name="T9" fmla="*/ 0 h 224"/>
              <a:gd name="T10" fmla="*/ 112 w 224"/>
              <a:gd name="T11" fmla="*/ 216 h 224"/>
              <a:gd name="T12" fmla="*/ 8 w 224"/>
              <a:gd name="T13" fmla="*/ 112 h 224"/>
              <a:gd name="T14" fmla="*/ 112 w 224"/>
              <a:gd name="T15" fmla="*/ 8 h 224"/>
              <a:gd name="T16" fmla="*/ 216 w 224"/>
              <a:gd name="T17" fmla="*/ 112 h 224"/>
              <a:gd name="T18" fmla="*/ 112 w 224"/>
              <a:gd name="T19" fmla="*/ 216 h 224"/>
              <a:gd name="T20" fmla="*/ 161 w 224"/>
              <a:gd name="T21" fmla="*/ 94 h 224"/>
              <a:gd name="T22" fmla="*/ 169 w 224"/>
              <a:gd name="T23" fmla="*/ 94 h 224"/>
              <a:gd name="T24" fmla="*/ 169 w 224"/>
              <a:gd name="T25" fmla="*/ 166 h 224"/>
              <a:gd name="T26" fmla="*/ 165 w 224"/>
              <a:gd name="T27" fmla="*/ 170 h 224"/>
              <a:gd name="T28" fmla="*/ 93 w 224"/>
              <a:gd name="T29" fmla="*/ 170 h 224"/>
              <a:gd name="T30" fmla="*/ 93 w 224"/>
              <a:gd name="T31" fmla="*/ 162 h 224"/>
              <a:gd name="T32" fmla="*/ 156 w 224"/>
              <a:gd name="T33" fmla="*/ 162 h 224"/>
              <a:gd name="T34" fmla="*/ 58 w 224"/>
              <a:gd name="T35" fmla="*/ 65 h 224"/>
              <a:gd name="T36" fmla="*/ 64 w 224"/>
              <a:gd name="T37" fmla="*/ 59 h 224"/>
              <a:gd name="T38" fmla="*/ 161 w 224"/>
              <a:gd name="T39" fmla="*/ 156 h 224"/>
              <a:gd name="T40" fmla="*/ 161 w 224"/>
              <a:gd name="T41" fmla="*/ 9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24" h="224">
                <a:moveTo>
                  <a:pt x="112" y="0"/>
                </a:moveTo>
                <a:cubicBezTo>
                  <a:pt x="50" y="0"/>
                  <a:pt x="0" y="50"/>
                  <a:pt x="0" y="112"/>
                </a:cubicBezTo>
                <a:cubicBezTo>
                  <a:pt x="0" y="174"/>
                  <a:pt x="50" y="224"/>
                  <a:pt x="112" y="224"/>
                </a:cubicBezTo>
                <a:cubicBezTo>
                  <a:pt x="173" y="224"/>
                  <a:pt x="224" y="174"/>
                  <a:pt x="224" y="112"/>
                </a:cubicBezTo>
                <a:cubicBezTo>
                  <a:pt x="224" y="50"/>
                  <a:pt x="173" y="0"/>
                  <a:pt x="112" y="0"/>
                </a:cubicBezTo>
                <a:close/>
                <a:moveTo>
                  <a:pt x="112" y="216"/>
                </a:moveTo>
                <a:cubicBezTo>
                  <a:pt x="54" y="216"/>
                  <a:pt x="8" y="169"/>
                  <a:pt x="8" y="112"/>
                </a:cubicBezTo>
                <a:cubicBezTo>
                  <a:pt x="8" y="54"/>
                  <a:pt x="54" y="8"/>
                  <a:pt x="112" y="8"/>
                </a:cubicBezTo>
                <a:cubicBezTo>
                  <a:pt x="169" y="8"/>
                  <a:pt x="216" y="54"/>
                  <a:pt x="216" y="112"/>
                </a:cubicBezTo>
                <a:cubicBezTo>
                  <a:pt x="216" y="169"/>
                  <a:pt x="169" y="216"/>
                  <a:pt x="112" y="216"/>
                </a:cubicBezTo>
                <a:close/>
                <a:moveTo>
                  <a:pt x="161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166"/>
                  <a:pt x="169" y="166"/>
                  <a:pt x="169" y="166"/>
                </a:cubicBezTo>
                <a:cubicBezTo>
                  <a:pt x="169" y="168"/>
                  <a:pt x="168" y="170"/>
                  <a:pt x="165" y="170"/>
                </a:cubicBezTo>
                <a:cubicBezTo>
                  <a:pt x="93" y="170"/>
                  <a:pt x="93" y="170"/>
                  <a:pt x="93" y="17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156" y="162"/>
                  <a:pt x="156" y="162"/>
                  <a:pt x="156" y="162"/>
                </a:cubicBezTo>
                <a:cubicBezTo>
                  <a:pt x="58" y="65"/>
                  <a:pt x="58" y="65"/>
                  <a:pt x="58" y="65"/>
                </a:cubicBezTo>
                <a:cubicBezTo>
                  <a:pt x="64" y="59"/>
                  <a:pt x="64" y="59"/>
                  <a:pt x="64" y="59"/>
                </a:cubicBezTo>
                <a:cubicBezTo>
                  <a:pt x="161" y="156"/>
                  <a:pt x="161" y="156"/>
                  <a:pt x="161" y="156"/>
                </a:cubicBezTo>
                <a:lnTo>
                  <a:pt x="161" y="94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50" tIns="34276" rIns="68550" bIns="34276" numCol="1" anchor="t" anchorCtr="0" compatLnSpc="1">
            <a:prstTxWarp prst="textNoShape">
              <a:avLst/>
            </a:prstTxWarp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1" name="TechEd Tile"/>
          <p:cNvSpPr/>
          <p:nvPr userDrawn="1"/>
        </p:nvSpPr>
        <p:spPr bwMode="auto">
          <a:xfrm>
            <a:off x="766754" y="1514475"/>
            <a:ext cx="2119674" cy="149961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47" tIns="34274" rIns="68547" bIns="34274" numCol="1" rtlCol="0" anchor="ctr" anchorCtr="0" compatLnSpc="1">
            <a:prstTxWarp prst="textNoShape">
              <a:avLst/>
            </a:prstTxWarp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TechEd Logo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0"/>
          <a:stretch/>
        </p:blipFill>
        <p:spPr bwMode="auto">
          <a:xfrm>
            <a:off x="1051262" y="1742495"/>
            <a:ext cx="1550658" cy="104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Top Mask"/>
          <p:cNvSpPr/>
          <p:nvPr userDrawn="1"/>
        </p:nvSpPr>
        <p:spPr bwMode="auto">
          <a:xfrm>
            <a:off x="1" y="1"/>
            <a:ext cx="9144000" cy="151447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14" name="Right Mask"/>
          <p:cNvSpPr/>
          <p:nvPr userDrawn="1"/>
        </p:nvSpPr>
        <p:spPr bwMode="auto">
          <a:xfrm>
            <a:off x="8381813" y="1630819"/>
            <a:ext cx="762199" cy="415498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5107" y="3187150"/>
            <a:ext cx="4959201" cy="1523495"/>
          </a:xfrm>
        </p:spPr>
        <p:txBody>
          <a:bodyPr anchor="ctr" anchorCtr="0">
            <a:noAutofit/>
          </a:bodyPr>
          <a:lstStyle>
            <a:lvl1pPr algn="l" defTabSz="685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kern="1200" cap="none" spc="-75" baseline="0" dirty="0">
                <a:ln w="3175">
                  <a:noFill/>
                </a:ln>
                <a:solidFill>
                  <a:schemeClr val="accent4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 useBgFill="1">
        <p:nvSpPr>
          <p:cNvPr id="15" name="Bottom Mask"/>
          <p:cNvSpPr/>
          <p:nvPr userDrawn="1"/>
        </p:nvSpPr>
        <p:spPr bwMode="auto">
          <a:xfrm>
            <a:off x="3008315" y="6010276"/>
            <a:ext cx="6135697" cy="84772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47" tIns="34274" rIns="68547" bIns="342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289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Teal Tile"/>
          <p:cNvGrpSpPr/>
          <p:nvPr userDrawn="1"/>
        </p:nvGrpSpPr>
        <p:grpSpPr>
          <a:xfrm>
            <a:off x="762092" y="3187139"/>
            <a:ext cx="2120991" cy="2827252"/>
            <a:chOff x="823093" y="-1413626"/>
            <a:chExt cx="2827252" cy="2827252"/>
          </a:xfrm>
        </p:grpSpPr>
        <p:sp>
          <p:nvSpPr>
            <p:cNvPr id="20" name="Rectangle 19"/>
            <p:cNvSpPr/>
            <p:nvPr/>
          </p:nvSpPr>
          <p:spPr bwMode="auto">
            <a:xfrm>
              <a:off x="823093" y="-1413626"/>
              <a:ext cx="2827252" cy="282725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289" fontAlgn="auto">
                <a:spcBef>
                  <a:spcPts val="0"/>
                </a:spcBef>
                <a:spcAft>
                  <a:spcPts val="0"/>
                </a:spcAft>
              </a:pPr>
              <a:endParaRPr lang="en-US" sz="1700" dirty="0">
                <a:solidFill>
                  <a:srgbClr val="FFFFFF">
                    <a:lumMod val="20000"/>
                    <a:lumOff val="80000"/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397725" y="-232569"/>
              <a:ext cx="1677988" cy="465138"/>
            </a:xfrm>
            <a:custGeom>
              <a:avLst/>
              <a:gdLst>
                <a:gd name="T0" fmla="*/ 0 w 209"/>
                <a:gd name="T1" fmla="*/ 25 h 58"/>
                <a:gd name="T2" fmla="*/ 20 w 209"/>
                <a:gd name="T3" fmla="*/ 25 h 58"/>
                <a:gd name="T4" fmla="*/ 20 w 209"/>
                <a:gd name="T5" fmla="*/ 33 h 58"/>
                <a:gd name="T6" fmla="*/ 0 w 209"/>
                <a:gd name="T7" fmla="*/ 33 h 58"/>
                <a:gd name="T8" fmla="*/ 0 w 209"/>
                <a:gd name="T9" fmla="*/ 25 h 58"/>
                <a:gd name="T10" fmla="*/ 40 w 209"/>
                <a:gd name="T11" fmla="*/ 33 h 58"/>
                <a:gd name="T12" fmla="*/ 60 w 209"/>
                <a:gd name="T13" fmla="*/ 33 h 58"/>
                <a:gd name="T14" fmla="*/ 60 w 209"/>
                <a:gd name="T15" fmla="*/ 25 h 58"/>
                <a:gd name="T16" fmla="*/ 40 w 209"/>
                <a:gd name="T17" fmla="*/ 25 h 58"/>
                <a:gd name="T18" fmla="*/ 40 w 209"/>
                <a:gd name="T19" fmla="*/ 33 h 58"/>
                <a:gd name="T20" fmla="*/ 120 w 209"/>
                <a:gd name="T21" fmla="*/ 33 h 58"/>
                <a:gd name="T22" fmla="*/ 140 w 209"/>
                <a:gd name="T23" fmla="*/ 33 h 58"/>
                <a:gd name="T24" fmla="*/ 140 w 209"/>
                <a:gd name="T25" fmla="*/ 25 h 58"/>
                <a:gd name="T26" fmla="*/ 120 w 209"/>
                <a:gd name="T27" fmla="*/ 25 h 58"/>
                <a:gd name="T28" fmla="*/ 120 w 209"/>
                <a:gd name="T29" fmla="*/ 33 h 58"/>
                <a:gd name="T30" fmla="*/ 80 w 209"/>
                <a:gd name="T31" fmla="*/ 33 h 58"/>
                <a:gd name="T32" fmla="*/ 100 w 209"/>
                <a:gd name="T33" fmla="*/ 33 h 58"/>
                <a:gd name="T34" fmla="*/ 100 w 209"/>
                <a:gd name="T35" fmla="*/ 25 h 58"/>
                <a:gd name="T36" fmla="*/ 80 w 209"/>
                <a:gd name="T37" fmla="*/ 25 h 58"/>
                <a:gd name="T38" fmla="*/ 80 w 209"/>
                <a:gd name="T39" fmla="*/ 33 h 58"/>
                <a:gd name="T40" fmla="*/ 207 w 209"/>
                <a:gd name="T41" fmla="*/ 26 h 58"/>
                <a:gd name="T42" fmla="*/ 181 w 209"/>
                <a:gd name="T43" fmla="*/ 0 h 58"/>
                <a:gd name="T44" fmla="*/ 175 w 209"/>
                <a:gd name="T45" fmla="*/ 6 h 58"/>
                <a:gd name="T46" fmla="*/ 195 w 209"/>
                <a:gd name="T47" fmla="*/ 25 h 58"/>
                <a:gd name="T48" fmla="*/ 160 w 209"/>
                <a:gd name="T49" fmla="*/ 25 h 58"/>
                <a:gd name="T50" fmla="*/ 160 w 209"/>
                <a:gd name="T51" fmla="*/ 33 h 58"/>
                <a:gd name="T52" fmla="*/ 195 w 209"/>
                <a:gd name="T53" fmla="*/ 33 h 58"/>
                <a:gd name="T54" fmla="*/ 175 w 209"/>
                <a:gd name="T55" fmla="*/ 52 h 58"/>
                <a:gd name="T56" fmla="*/ 181 w 209"/>
                <a:gd name="T57" fmla="*/ 58 h 58"/>
                <a:gd name="T58" fmla="*/ 207 w 209"/>
                <a:gd name="T59" fmla="*/ 32 h 58"/>
                <a:gd name="T60" fmla="*/ 207 w 209"/>
                <a:gd name="T61" fmla="*/ 2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9" h="58">
                  <a:moveTo>
                    <a:pt x="0" y="25"/>
                  </a:moveTo>
                  <a:cubicBezTo>
                    <a:pt x="20" y="25"/>
                    <a:pt x="20" y="25"/>
                    <a:pt x="20" y="2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0" y="25"/>
                  </a:lnTo>
                  <a:close/>
                  <a:moveTo>
                    <a:pt x="40" y="33"/>
                  </a:moveTo>
                  <a:cubicBezTo>
                    <a:pt x="60" y="33"/>
                    <a:pt x="60" y="33"/>
                    <a:pt x="60" y="33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40" y="25"/>
                    <a:pt x="40" y="25"/>
                    <a:pt x="40" y="25"/>
                  </a:cubicBezTo>
                  <a:lnTo>
                    <a:pt x="40" y="33"/>
                  </a:lnTo>
                  <a:close/>
                  <a:moveTo>
                    <a:pt x="12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140" y="25"/>
                    <a:pt x="140" y="25"/>
                    <a:pt x="140" y="25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0" y="33"/>
                  </a:lnTo>
                  <a:close/>
                  <a:moveTo>
                    <a:pt x="8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33"/>
                  </a:lnTo>
                  <a:close/>
                  <a:moveTo>
                    <a:pt x="207" y="26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60" y="25"/>
                    <a:pt x="160" y="25"/>
                    <a:pt x="160" y="25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95" y="33"/>
                    <a:pt x="195" y="33"/>
                    <a:pt x="195" y="3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9" y="30"/>
                    <a:pt x="209" y="28"/>
                    <a:pt x="207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20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07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3"/>
            <a:ext cx="8363938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90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0"/>
          <p:cNvSpPr>
            <a:spLocks noChangeArrowheads="1"/>
          </p:cNvSpPr>
          <p:nvPr userDrawn="1"/>
        </p:nvSpPr>
        <p:spPr bwMode="auto">
          <a:xfrm>
            <a:off x="284789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050554" y="2554765"/>
            <a:ext cx="461113" cy="496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83771"/>
            <a:ext cx="337637" cy="4501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079231"/>
            <a:ext cx="337637" cy="4501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74693"/>
            <a:ext cx="337637" cy="450183"/>
          </a:xfrm>
          <a:prstGeom prst="rect">
            <a:avLst/>
          </a:prstGeom>
        </p:spPr>
      </p:pic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52605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299551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 userDrawn="1"/>
        </p:nvSpPr>
        <p:spPr bwMode="auto">
          <a:xfrm>
            <a:off x="300486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AutoShape 30"/>
          <p:cNvSpPr>
            <a:spLocks noChangeArrowheads="1"/>
          </p:cNvSpPr>
          <p:nvPr userDrawn="1"/>
        </p:nvSpPr>
        <p:spPr bwMode="auto">
          <a:xfrm>
            <a:off x="300486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AutoShape 30"/>
          <p:cNvSpPr>
            <a:spLocks noChangeArrowheads="1"/>
          </p:cNvSpPr>
          <p:nvPr userDrawn="1"/>
        </p:nvSpPr>
        <p:spPr bwMode="auto">
          <a:xfrm>
            <a:off x="4725024" y="56024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AutoShape 30"/>
          <p:cNvSpPr>
            <a:spLocks noChangeArrowheads="1"/>
          </p:cNvSpPr>
          <p:nvPr userDrawn="1"/>
        </p:nvSpPr>
        <p:spPr bwMode="auto">
          <a:xfrm>
            <a:off x="7453036" y="56022"/>
            <a:ext cx="1367446" cy="5294465"/>
          </a:xfrm>
          <a:prstGeom prst="roundRect">
            <a:avLst>
              <a:gd name="adj" fmla="val 2995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市中心</a:t>
            </a: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7143040" y="5604231"/>
            <a:ext cx="1965255" cy="1157405"/>
            <a:chOff x="2362200" y="1809750"/>
            <a:chExt cx="3020568" cy="1600200"/>
          </a:xfrm>
        </p:grpSpPr>
        <p:sp>
          <p:nvSpPr>
            <p:cNvPr id="20" name="big cloud"/>
            <p:cNvSpPr>
              <a:spLocks noChangeAspect="1"/>
            </p:cNvSpPr>
            <p:nvPr/>
          </p:nvSpPr>
          <p:spPr bwMode="auto">
            <a:xfrm>
              <a:off x="2362200" y="1809750"/>
              <a:ext cx="3020568" cy="1600200"/>
            </a:xfrm>
            <a:custGeom>
              <a:avLst/>
              <a:gdLst/>
              <a:ahLst/>
              <a:cxnLst>
                <a:cxn ang="0">
                  <a:pos x="6359" y="0"/>
                </a:cxn>
                <a:cxn ang="0">
                  <a:pos x="4385" y="1129"/>
                </a:cxn>
                <a:cxn ang="0">
                  <a:pos x="3525" y="915"/>
                </a:cxn>
                <a:cxn ang="0">
                  <a:pos x="1888" y="1923"/>
                </a:cxn>
                <a:cxn ang="0">
                  <a:pos x="1378" y="1826"/>
                </a:cxn>
                <a:cxn ang="0">
                  <a:pos x="0" y="3203"/>
                </a:cxn>
                <a:cxn ang="0">
                  <a:pos x="1301" y="4578"/>
                </a:cxn>
                <a:cxn ang="0">
                  <a:pos x="1301" y="4581"/>
                </a:cxn>
                <a:cxn ang="0">
                  <a:pos x="6359" y="4581"/>
                </a:cxn>
                <a:cxn ang="0">
                  <a:pos x="8650" y="2290"/>
                </a:cxn>
                <a:cxn ang="0">
                  <a:pos x="6359" y="0"/>
                </a:cxn>
              </a:cxnLst>
              <a:rect l="0" t="0" r="r" b="b"/>
              <a:pathLst>
                <a:path w="8650" h="4581">
                  <a:moveTo>
                    <a:pt x="6359" y="0"/>
                  </a:moveTo>
                  <a:cubicBezTo>
                    <a:pt x="5518" y="0"/>
                    <a:pt x="4783" y="453"/>
                    <a:pt x="4385" y="1129"/>
                  </a:cubicBezTo>
                  <a:cubicBezTo>
                    <a:pt x="4128" y="993"/>
                    <a:pt x="3836" y="915"/>
                    <a:pt x="3525" y="915"/>
                  </a:cubicBezTo>
                  <a:cubicBezTo>
                    <a:pt x="2809" y="915"/>
                    <a:pt x="2190" y="1325"/>
                    <a:pt x="1888" y="1923"/>
                  </a:cubicBezTo>
                  <a:cubicBezTo>
                    <a:pt x="1730" y="1860"/>
                    <a:pt x="1558" y="1826"/>
                    <a:pt x="1378" y="1826"/>
                  </a:cubicBezTo>
                  <a:cubicBezTo>
                    <a:pt x="617" y="1826"/>
                    <a:pt x="0" y="2442"/>
                    <a:pt x="0" y="3203"/>
                  </a:cubicBezTo>
                  <a:cubicBezTo>
                    <a:pt x="0" y="3938"/>
                    <a:pt x="576" y="4538"/>
                    <a:pt x="1301" y="4578"/>
                  </a:cubicBezTo>
                  <a:cubicBezTo>
                    <a:pt x="1301" y="4581"/>
                    <a:pt x="1301" y="4581"/>
                    <a:pt x="1301" y="4581"/>
                  </a:cubicBezTo>
                  <a:cubicBezTo>
                    <a:pt x="6359" y="4581"/>
                    <a:pt x="6359" y="4581"/>
                    <a:pt x="6359" y="4581"/>
                  </a:cubicBezTo>
                  <a:cubicBezTo>
                    <a:pt x="7624" y="4581"/>
                    <a:pt x="8650" y="3555"/>
                    <a:pt x="8650" y="2290"/>
                  </a:cubicBezTo>
                  <a:cubicBezTo>
                    <a:pt x="8650" y="1025"/>
                    <a:pt x="7624" y="0"/>
                    <a:pt x="6359" y="0"/>
                  </a:cubicBez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37" tIns="28569" rIns="57137" bIns="2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1204"/>
              <a:endParaRPr lang="en-US" sz="900" b="1" dirty="0">
                <a:solidFill>
                  <a:srgbClr val="FFFFFF"/>
                </a:solidFill>
                <a:latin typeface="Segoe UI Light" pitchFamily="34" charset="0"/>
              </a:endParaRPr>
            </a:p>
          </p:txBody>
        </p:sp>
        <p:grpSp>
          <p:nvGrpSpPr>
            <p:cNvPr id="21" name="Group 28"/>
            <p:cNvGrpSpPr/>
            <p:nvPr/>
          </p:nvGrpSpPr>
          <p:grpSpPr>
            <a:xfrm>
              <a:off x="3495184" y="2720458"/>
              <a:ext cx="713574" cy="631316"/>
              <a:chOff x="6269618" y="4646227"/>
              <a:chExt cx="1141716" cy="1010105"/>
            </a:xfrm>
            <a:solidFill>
              <a:schemeClr val="bg2"/>
            </a:solidFill>
          </p:grpSpPr>
          <p:sp>
            <p:nvSpPr>
              <p:cNvPr id="25" name="Man's Body"/>
              <p:cNvSpPr>
                <a:spLocks/>
              </p:cNvSpPr>
              <p:nvPr/>
            </p:nvSpPr>
            <p:spPr bwMode="auto">
              <a:xfrm>
                <a:off x="6269618" y="5237580"/>
                <a:ext cx="863928" cy="418752"/>
              </a:xfrm>
              <a:custGeom>
                <a:avLst/>
                <a:gdLst>
                  <a:gd name="T0" fmla="*/ 1522 w 1650"/>
                  <a:gd name="T1" fmla="*/ 697 h 800"/>
                  <a:gd name="T2" fmla="*/ 1611 w 1650"/>
                  <a:gd name="T3" fmla="*/ 342 h 800"/>
                  <a:gd name="T4" fmla="*/ 1196 w 1650"/>
                  <a:gd name="T5" fmla="*/ 161 h 800"/>
                  <a:gd name="T6" fmla="*/ 1100 w 1650"/>
                  <a:gd name="T7" fmla="*/ 7 h 800"/>
                  <a:gd name="T8" fmla="*/ 815 w 1650"/>
                  <a:gd name="T9" fmla="*/ 130 h 800"/>
                  <a:gd name="T10" fmla="*/ 568 w 1650"/>
                  <a:gd name="T11" fmla="*/ 4 h 800"/>
                  <a:gd name="T12" fmla="*/ 498 w 1650"/>
                  <a:gd name="T13" fmla="*/ 134 h 800"/>
                  <a:gd name="T14" fmla="*/ 806 w 1650"/>
                  <a:gd name="T15" fmla="*/ 275 h 800"/>
                  <a:gd name="T16" fmla="*/ 1056 w 1650"/>
                  <a:gd name="T17" fmla="*/ 219 h 800"/>
                  <a:gd name="T18" fmla="*/ 794 w 1650"/>
                  <a:gd name="T19" fmla="*/ 330 h 800"/>
                  <a:gd name="T20" fmla="*/ 401 w 1650"/>
                  <a:gd name="T21" fmla="*/ 179 h 800"/>
                  <a:gd name="T22" fmla="*/ 42 w 1650"/>
                  <a:gd name="T23" fmla="*/ 342 h 800"/>
                  <a:gd name="T24" fmla="*/ 189 w 1650"/>
                  <a:gd name="T25" fmla="*/ 775 h 800"/>
                  <a:gd name="T26" fmla="*/ 329 w 1650"/>
                  <a:gd name="T27" fmla="*/ 553 h 800"/>
                  <a:gd name="T28" fmla="*/ 271 w 1650"/>
                  <a:gd name="T29" fmla="*/ 781 h 800"/>
                  <a:gd name="T30" fmla="*/ 826 w 1650"/>
                  <a:gd name="T31" fmla="*/ 799 h 800"/>
                  <a:gd name="T32" fmla="*/ 1463 w 1650"/>
                  <a:gd name="T33" fmla="*/ 775 h 800"/>
                  <a:gd name="T34" fmla="*/ 1464 w 1650"/>
                  <a:gd name="T35" fmla="*/ 774 h 800"/>
                  <a:gd name="T36" fmla="*/ 1406 w 1650"/>
                  <a:gd name="T37" fmla="*/ 553 h 800"/>
                  <a:gd name="T38" fmla="*/ 1522 w 1650"/>
                  <a:gd name="T39" fmla="*/ 697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0" h="800">
                    <a:moveTo>
                      <a:pt x="1522" y="697"/>
                    </a:moveTo>
                    <a:cubicBezTo>
                      <a:pt x="1635" y="516"/>
                      <a:pt x="1650" y="408"/>
                      <a:pt x="1611" y="342"/>
                    </a:cubicBezTo>
                    <a:cubicBezTo>
                      <a:pt x="1571" y="277"/>
                      <a:pt x="1294" y="184"/>
                      <a:pt x="1196" y="161"/>
                    </a:cubicBezTo>
                    <a:cubicBezTo>
                      <a:pt x="1155" y="151"/>
                      <a:pt x="1119" y="12"/>
                      <a:pt x="1100" y="7"/>
                    </a:cubicBezTo>
                    <a:cubicBezTo>
                      <a:pt x="1082" y="1"/>
                      <a:pt x="998" y="123"/>
                      <a:pt x="815" y="130"/>
                    </a:cubicBezTo>
                    <a:cubicBezTo>
                      <a:pt x="747" y="132"/>
                      <a:pt x="587" y="0"/>
                      <a:pt x="568" y="4"/>
                    </a:cubicBezTo>
                    <a:cubicBezTo>
                      <a:pt x="548" y="7"/>
                      <a:pt x="495" y="110"/>
                      <a:pt x="498" y="134"/>
                    </a:cubicBezTo>
                    <a:cubicBezTo>
                      <a:pt x="501" y="157"/>
                      <a:pt x="657" y="273"/>
                      <a:pt x="806" y="275"/>
                    </a:cubicBezTo>
                    <a:cubicBezTo>
                      <a:pt x="1017" y="279"/>
                      <a:pt x="1056" y="219"/>
                      <a:pt x="1056" y="219"/>
                    </a:cubicBezTo>
                    <a:cubicBezTo>
                      <a:pt x="1056" y="219"/>
                      <a:pt x="1010" y="327"/>
                      <a:pt x="794" y="330"/>
                    </a:cubicBezTo>
                    <a:cubicBezTo>
                      <a:pt x="573" y="333"/>
                      <a:pt x="425" y="183"/>
                      <a:pt x="401" y="179"/>
                    </a:cubicBezTo>
                    <a:cubicBezTo>
                      <a:pt x="377" y="174"/>
                      <a:pt x="83" y="279"/>
                      <a:pt x="42" y="342"/>
                    </a:cubicBezTo>
                    <a:cubicBezTo>
                      <a:pt x="0" y="406"/>
                      <a:pt x="9" y="570"/>
                      <a:pt x="189" y="775"/>
                    </a:cubicBezTo>
                    <a:cubicBezTo>
                      <a:pt x="208" y="657"/>
                      <a:pt x="306" y="566"/>
                      <a:pt x="329" y="553"/>
                    </a:cubicBezTo>
                    <a:cubicBezTo>
                      <a:pt x="299" y="610"/>
                      <a:pt x="272" y="716"/>
                      <a:pt x="271" y="781"/>
                    </a:cubicBezTo>
                    <a:cubicBezTo>
                      <a:pt x="523" y="799"/>
                      <a:pt x="740" y="800"/>
                      <a:pt x="826" y="799"/>
                    </a:cubicBezTo>
                    <a:cubicBezTo>
                      <a:pt x="922" y="800"/>
                      <a:pt x="1176" y="799"/>
                      <a:pt x="1463" y="775"/>
                    </a:cubicBezTo>
                    <a:cubicBezTo>
                      <a:pt x="1463" y="775"/>
                      <a:pt x="1463" y="774"/>
                      <a:pt x="1464" y="774"/>
                    </a:cubicBezTo>
                    <a:cubicBezTo>
                      <a:pt x="1454" y="709"/>
                      <a:pt x="1436" y="608"/>
                      <a:pt x="1406" y="553"/>
                    </a:cubicBezTo>
                    <a:cubicBezTo>
                      <a:pt x="1424" y="563"/>
                      <a:pt x="1485" y="619"/>
                      <a:pt x="1522" y="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6" name="Man's Face"/>
              <p:cNvSpPr>
                <a:spLocks/>
              </p:cNvSpPr>
              <p:nvPr/>
            </p:nvSpPr>
            <p:spPr bwMode="auto">
              <a:xfrm>
                <a:off x="6435097" y="4646227"/>
                <a:ext cx="501029" cy="620542"/>
              </a:xfrm>
              <a:custGeom>
                <a:avLst/>
                <a:gdLst>
                  <a:gd name="T0" fmla="*/ 114 w 957"/>
                  <a:gd name="T1" fmla="*/ 612 h 1185"/>
                  <a:gd name="T2" fmla="*/ 82 w 957"/>
                  <a:gd name="T3" fmla="*/ 660 h 1185"/>
                  <a:gd name="T4" fmla="*/ 164 w 957"/>
                  <a:gd name="T5" fmla="*/ 831 h 1185"/>
                  <a:gd name="T6" fmla="*/ 266 w 957"/>
                  <a:gd name="T7" fmla="*/ 1049 h 1185"/>
                  <a:gd name="T8" fmla="*/ 499 w 957"/>
                  <a:gd name="T9" fmla="*/ 1185 h 1185"/>
                  <a:gd name="T10" fmla="*/ 716 w 957"/>
                  <a:gd name="T11" fmla="*/ 1076 h 1185"/>
                  <a:gd name="T12" fmla="*/ 834 w 957"/>
                  <a:gd name="T13" fmla="*/ 841 h 1185"/>
                  <a:gd name="T14" fmla="*/ 862 w 957"/>
                  <a:gd name="T15" fmla="*/ 824 h 1185"/>
                  <a:gd name="T16" fmla="*/ 911 w 957"/>
                  <a:gd name="T17" fmla="*/ 629 h 1185"/>
                  <a:gd name="T18" fmla="*/ 865 w 957"/>
                  <a:gd name="T19" fmla="*/ 596 h 1185"/>
                  <a:gd name="T20" fmla="*/ 865 w 957"/>
                  <a:gd name="T21" fmla="*/ 507 h 1185"/>
                  <a:gd name="T22" fmla="*/ 499 w 957"/>
                  <a:gd name="T23" fmla="*/ 306 h 1185"/>
                  <a:gd name="T24" fmla="*/ 854 w 957"/>
                  <a:gd name="T25" fmla="*/ 407 h 1185"/>
                  <a:gd name="T26" fmla="*/ 897 w 957"/>
                  <a:gd name="T27" fmla="*/ 446 h 1185"/>
                  <a:gd name="T28" fmla="*/ 954 w 957"/>
                  <a:gd name="T29" fmla="*/ 391 h 1185"/>
                  <a:gd name="T30" fmla="*/ 775 w 957"/>
                  <a:gd name="T31" fmla="*/ 169 h 1185"/>
                  <a:gd name="T32" fmla="*/ 318 w 957"/>
                  <a:gd name="T33" fmla="*/ 76 h 1185"/>
                  <a:gd name="T34" fmla="*/ 46 w 957"/>
                  <a:gd name="T35" fmla="*/ 437 h 1185"/>
                  <a:gd name="T36" fmla="*/ 114 w 957"/>
                  <a:gd name="T37" fmla="*/ 612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7" h="1185">
                    <a:moveTo>
                      <a:pt x="114" y="612"/>
                    </a:moveTo>
                    <a:cubicBezTo>
                      <a:pt x="114" y="612"/>
                      <a:pt x="69" y="611"/>
                      <a:pt x="82" y="660"/>
                    </a:cubicBezTo>
                    <a:cubicBezTo>
                      <a:pt x="98" y="718"/>
                      <a:pt x="122" y="828"/>
                      <a:pt x="164" y="831"/>
                    </a:cubicBezTo>
                    <a:cubicBezTo>
                      <a:pt x="167" y="940"/>
                      <a:pt x="253" y="1029"/>
                      <a:pt x="266" y="1049"/>
                    </a:cubicBezTo>
                    <a:cubicBezTo>
                      <a:pt x="278" y="1069"/>
                      <a:pt x="435" y="1185"/>
                      <a:pt x="499" y="1185"/>
                    </a:cubicBezTo>
                    <a:cubicBezTo>
                      <a:pt x="563" y="1185"/>
                      <a:pt x="670" y="1112"/>
                      <a:pt x="716" y="1076"/>
                    </a:cubicBezTo>
                    <a:cubicBezTo>
                      <a:pt x="763" y="1039"/>
                      <a:pt x="818" y="963"/>
                      <a:pt x="834" y="841"/>
                    </a:cubicBezTo>
                    <a:cubicBezTo>
                      <a:pt x="849" y="844"/>
                      <a:pt x="862" y="824"/>
                      <a:pt x="862" y="824"/>
                    </a:cubicBezTo>
                    <a:cubicBezTo>
                      <a:pt x="862" y="824"/>
                      <a:pt x="911" y="659"/>
                      <a:pt x="911" y="629"/>
                    </a:cubicBezTo>
                    <a:cubicBezTo>
                      <a:pt x="911" y="599"/>
                      <a:pt x="865" y="596"/>
                      <a:pt x="865" y="596"/>
                    </a:cubicBezTo>
                    <a:cubicBezTo>
                      <a:pt x="865" y="596"/>
                      <a:pt x="876" y="531"/>
                      <a:pt x="865" y="507"/>
                    </a:cubicBezTo>
                    <a:cubicBezTo>
                      <a:pt x="854" y="482"/>
                      <a:pt x="713" y="324"/>
                      <a:pt x="499" y="306"/>
                    </a:cubicBezTo>
                    <a:cubicBezTo>
                      <a:pt x="554" y="289"/>
                      <a:pt x="688" y="267"/>
                      <a:pt x="854" y="407"/>
                    </a:cubicBezTo>
                    <a:cubicBezTo>
                      <a:pt x="868" y="419"/>
                      <a:pt x="871" y="441"/>
                      <a:pt x="897" y="446"/>
                    </a:cubicBezTo>
                    <a:cubicBezTo>
                      <a:pt x="922" y="451"/>
                      <a:pt x="951" y="416"/>
                      <a:pt x="954" y="391"/>
                    </a:cubicBezTo>
                    <a:cubicBezTo>
                      <a:pt x="957" y="365"/>
                      <a:pt x="917" y="298"/>
                      <a:pt x="775" y="169"/>
                    </a:cubicBezTo>
                    <a:cubicBezTo>
                      <a:pt x="633" y="40"/>
                      <a:pt x="442" y="0"/>
                      <a:pt x="318" y="76"/>
                    </a:cubicBezTo>
                    <a:cubicBezTo>
                      <a:pt x="0" y="63"/>
                      <a:pt x="42" y="417"/>
                      <a:pt x="46" y="437"/>
                    </a:cubicBezTo>
                    <a:cubicBezTo>
                      <a:pt x="51" y="458"/>
                      <a:pt x="114" y="612"/>
                      <a:pt x="114" y="6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7" name="Woman's Body"/>
              <p:cNvSpPr>
                <a:spLocks/>
              </p:cNvSpPr>
              <p:nvPr/>
            </p:nvSpPr>
            <p:spPr bwMode="auto">
              <a:xfrm>
                <a:off x="6856520" y="4649696"/>
                <a:ext cx="554814" cy="887606"/>
              </a:xfrm>
              <a:custGeom>
                <a:avLst/>
                <a:gdLst>
                  <a:gd name="T0" fmla="*/ 34 w 1060"/>
                  <a:gd name="T1" fmla="*/ 1066 h 1695"/>
                  <a:gd name="T2" fmla="*/ 93 w 1060"/>
                  <a:gd name="T3" fmla="*/ 896 h 1695"/>
                  <a:gd name="T4" fmla="*/ 96 w 1060"/>
                  <a:gd name="T5" fmla="*/ 886 h 1695"/>
                  <a:gd name="T6" fmla="*/ 120 w 1060"/>
                  <a:gd name="T7" fmla="*/ 859 h 1695"/>
                  <a:gd name="T8" fmla="*/ 125 w 1060"/>
                  <a:gd name="T9" fmla="*/ 850 h 1695"/>
                  <a:gd name="T10" fmla="*/ 128 w 1060"/>
                  <a:gd name="T11" fmla="*/ 840 h 1695"/>
                  <a:gd name="T12" fmla="*/ 180 w 1060"/>
                  <a:gd name="T13" fmla="*/ 623 h 1695"/>
                  <a:gd name="T14" fmla="*/ 115 w 1060"/>
                  <a:gd name="T15" fmla="*/ 518 h 1695"/>
                  <a:gd name="T16" fmla="*/ 228 w 1060"/>
                  <a:gd name="T17" fmla="*/ 408 h 1695"/>
                  <a:gd name="T18" fmla="*/ 3 w 1060"/>
                  <a:gd name="T19" fmla="*/ 110 h 1695"/>
                  <a:gd name="T20" fmla="*/ 183 w 1060"/>
                  <a:gd name="T21" fmla="*/ 67 h 1695"/>
                  <a:gd name="T22" fmla="*/ 583 w 1060"/>
                  <a:gd name="T23" fmla="*/ 148 h 1695"/>
                  <a:gd name="T24" fmla="*/ 740 w 1060"/>
                  <a:gd name="T25" fmla="*/ 342 h 1695"/>
                  <a:gd name="T26" fmla="*/ 689 w 1060"/>
                  <a:gd name="T27" fmla="*/ 390 h 1695"/>
                  <a:gd name="T28" fmla="*/ 648 w 1060"/>
                  <a:gd name="T29" fmla="*/ 353 h 1695"/>
                  <a:gd name="T30" fmla="*/ 341 w 1060"/>
                  <a:gd name="T31" fmla="*/ 268 h 1695"/>
                  <a:gd name="T32" fmla="*/ 661 w 1060"/>
                  <a:gd name="T33" fmla="*/ 443 h 1695"/>
                  <a:gd name="T34" fmla="*/ 661 w 1060"/>
                  <a:gd name="T35" fmla="*/ 522 h 1695"/>
                  <a:gd name="T36" fmla="*/ 702 w 1060"/>
                  <a:gd name="T37" fmla="*/ 551 h 1695"/>
                  <a:gd name="T38" fmla="*/ 659 w 1060"/>
                  <a:gd name="T39" fmla="*/ 722 h 1695"/>
                  <a:gd name="T40" fmla="*/ 634 w 1060"/>
                  <a:gd name="T41" fmla="*/ 736 h 1695"/>
                  <a:gd name="T42" fmla="*/ 531 w 1060"/>
                  <a:gd name="T43" fmla="*/ 942 h 1695"/>
                  <a:gd name="T44" fmla="*/ 523 w 1060"/>
                  <a:gd name="T45" fmla="*/ 948 h 1695"/>
                  <a:gd name="T46" fmla="*/ 589 w 1060"/>
                  <a:gd name="T47" fmla="*/ 1022 h 1695"/>
                  <a:gd name="T48" fmla="*/ 675 w 1060"/>
                  <a:gd name="T49" fmla="*/ 1130 h 1695"/>
                  <a:gd name="T50" fmla="*/ 1038 w 1060"/>
                  <a:gd name="T51" fmla="*/ 1289 h 1695"/>
                  <a:gd name="T52" fmla="*/ 960 w 1060"/>
                  <a:gd name="T53" fmla="*/ 1599 h 1695"/>
                  <a:gd name="T54" fmla="*/ 909 w 1060"/>
                  <a:gd name="T55" fmla="*/ 1667 h 1695"/>
                  <a:gd name="T56" fmla="*/ 909 w 1060"/>
                  <a:gd name="T57" fmla="*/ 1668 h 1695"/>
                  <a:gd name="T58" fmla="*/ 541 w 1060"/>
                  <a:gd name="T59" fmla="*/ 1695 h 1695"/>
                  <a:gd name="T60" fmla="*/ 561 w 1060"/>
                  <a:gd name="T61" fmla="*/ 1427 h 1695"/>
                  <a:gd name="T62" fmla="*/ 514 w 1060"/>
                  <a:gd name="T63" fmla="*/ 1398 h 1695"/>
                  <a:gd name="T64" fmla="*/ 123 w 1060"/>
                  <a:gd name="T65" fmla="*/ 1213 h 1695"/>
                  <a:gd name="T66" fmla="*/ 73 w 1060"/>
                  <a:gd name="T67" fmla="*/ 1133 h 1695"/>
                  <a:gd name="T68" fmla="*/ 34 w 1060"/>
                  <a:gd name="T69" fmla="*/ 1066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0" h="1695">
                    <a:moveTo>
                      <a:pt x="34" y="1066"/>
                    </a:moveTo>
                    <a:cubicBezTo>
                      <a:pt x="35" y="1039"/>
                      <a:pt x="115" y="935"/>
                      <a:pt x="93" y="896"/>
                    </a:cubicBezTo>
                    <a:cubicBezTo>
                      <a:pt x="94" y="893"/>
                      <a:pt x="95" y="890"/>
                      <a:pt x="96" y="886"/>
                    </a:cubicBezTo>
                    <a:cubicBezTo>
                      <a:pt x="106" y="878"/>
                      <a:pt x="114" y="868"/>
                      <a:pt x="120" y="859"/>
                    </a:cubicBezTo>
                    <a:cubicBezTo>
                      <a:pt x="125" y="850"/>
                      <a:pt x="125" y="850"/>
                      <a:pt x="125" y="850"/>
                    </a:cubicBezTo>
                    <a:cubicBezTo>
                      <a:pt x="128" y="840"/>
                      <a:pt x="128" y="840"/>
                      <a:pt x="128" y="840"/>
                    </a:cubicBezTo>
                    <a:cubicBezTo>
                      <a:pt x="163" y="723"/>
                      <a:pt x="180" y="650"/>
                      <a:pt x="180" y="623"/>
                    </a:cubicBezTo>
                    <a:cubicBezTo>
                      <a:pt x="185" y="570"/>
                      <a:pt x="115" y="543"/>
                      <a:pt x="115" y="518"/>
                    </a:cubicBezTo>
                    <a:cubicBezTo>
                      <a:pt x="115" y="493"/>
                      <a:pt x="226" y="421"/>
                      <a:pt x="228" y="408"/>
                    </a:cubicBezTo>
                    <a:cubicBezTo>
                      <a:pt x="244" y="348"/>
                      <a:pt x="7" y="138"/>
                      <a:pt x="3" y="110"/>
                    </a:cubicBezTo>
                    <a:cubicBezTo>
                      <a:pt x="0" y="82"/>
                      <a:pt x="160" y="40"/>
                      <a:pt x="183" y="67"/>
                    </a:cubicBezTo>
                    <a:cubicBezTo>
                      <a:pt x="291" y="0"/>
                      <a:pt x="458" y="35"/>
                      <a:pt x="583" y="148"/>
                    </a:cubicBezTo>
                    <a:cubicBezTo>
                      <a:pt x="707" y="261"/>
                      <a:pt x="743" y="325"/>
                      <a:pt x="740" y="342"/>
                    </a:cubicBezTo>
                    <a:cubicBezTo>
                      <a:pt x="737" y="359"/>
                      <a:pt x="707" y="390"/>
                      <a:pt x="689" y="390"/>
                    </a:cubicBezTo>
                    <a:cubicBezTo>
                      <a:pt x="672" y="390"/>
                      <a:pt x="661" y="364"/>
                      <a:pt x="648" y="353"/>
                    </a:cubicBezTo>
                    <a:cubicBezTo>
                      <a:pt x="504" y="234"/>
                      <a:pt x="388" y="253"/>
                      <a:pt x="341" y="268"/>
                    </a:cubicBezTo>
                    <a:cubicBezTo>
                      <a:pt x="528" y="284"/>
                      <a:pt x="653" y="421"/>
                      <a:pt x="661" y="443"/>
                    </a:cubicBezTo>
                    <a:cubicBezTo>
                      <a:pt x="670" y="466"/>
                      <a:pt x="661" y="522"/>
                      <a:pt x="661" y="522"/>
                    </a:cubicBezTo>
                    <a:cubicBezTo>
                      <a:pt x="661" y="522"/>
                      <a:pt x="702" y="525"/>
                      <a:pt x="702" y="551"/>
                    </a:cubicBezTo>
                    <a:cubicBezTo>
                      <a:pt x="702" y="577"/>
                      <a:pt x="659" y="722"/>
                      <a:pt x="659" y="722"/>
                    </a:cubicBezTo>
                    <a:cubicBezTo>
                      <a:pt x="659" y="722"/>
                      <a:pt x="648" y="739"/>
                      <a:pt x="634" y="736"/>
                    </a:cubicBezTo>
                    <a:cubicBezTo>
                      <a:pt x="621" y="843"/>
                      <a:pt x="572" y="910"/>
                      <a:pt x="531" y="942"/>
                    </a:cubicBezTo>
                    <a:cubicBezTo>
                      <a:pt x="529" y="944"/>
                      <a:pt x="526" y="946"/>
                      <a:pt x="523" y="948"/>
                    </a:cubicBezTo>
                    <a:cubicBezTo>
                      <a:pt x="538" y="1019"/>
                      <a:pt x="589" y="1022"/>
                      <a:pt x="589" y="1022"/>
                    </a:cubicBezTo>
                    <a:cubicBezTo>
                      <a:pt x="610" y="1074"/>
                      <a:pt x="639" y="1121"/>
                      <a:pt x="675" y="1130"/>
                    </a:cubicBezTo>
                    <a:cubicBezTo>
                      <a:pt x="760" y="1150"/>
                      <a:pt x="1024" y="1252"/>
                      <a:pt x="1038" y="1289"/>
                    </a:cubicBezTo>
                    <a:cubicBezTo>
                      <a:pt x="1052" y="1326"/>
                      <a:pt x="1060" y="1441"/>
                      <a:pt x="960" y="1599"/>
                    </a:cubicBezTo>
                    <a:cubicBezTo>
                      <a:pt x="934" y="1645"/>
                      <a:pt x="909" y="1667"/>
                      <a:pt x="909" y="1667"/>
                    </a:cubicBezTo>
                    <a:cubicBezTo>
                      <a:pt x="909" y="1667"/>
                      <a:pt x="909" y="1667"/>
                      <a:pt x="909" y="1668"/>
                    </a:cubicBezTo>
                    <a:cubicBezTo>
                      <a:pt x="817" y="1675"/>
                      <a:pt x="620" y="1691"/>
                      <a:pt x="541" y="1695"/>
                    </a:cubicBezTo>
                    <a:cubicBezTo>
                      <a:pt x="541" y="1695"/>
                      <a:pt x="630" y="1516"/>
                      <a:pt x="561" y="1427"/>
                    </a:cubicBezTo>
                    <a:cubicBezTo>
                      <a:pt x="553" y="1417"/>
                      <a:pt x="514" y="1398"/>
                      <a:pt x="514" y="1398"/>
                    </a:cubicBezTo>
                    <a:cubicBezTo>
                      <a:pt x="481" y="1381"/>
                      <a:pt x="225" y="1237"/>
                      <a:pt x="123" y="1213"/>
                    </a:cubicBezTo>
                    <a:cubicBezTo>
                      <a:pt x="123" y="1213"/>
                      <a:pt x="102" y="1203"/>
                      <a:pt x="73" y="1133"/>
                    </a:cubicBezTo>
                    <a:cubicBezTo>
                      <a:pt x="73" y="1133"/>
                      <a:pt x="33" y="1093"/>
                      <a:pt x="34" y="10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8" name="Woman's Hair"/>
              <p:cNvSpPr>
                <a:spLocks/>
              </p:cNvSpPr>
              <p:nvPr/>
            </p:nvSpPr>
            <p:spPr bwMode="auto">
              <a:xfrm>
                <a:off x="7125159" y="4848040"/>
                <a:ext cx="158581" cy="317396"/>
              </a:xfrm>
              <a:custGeom>
                <a:avLst/>
                <a:gdLst>
                  <a:gd name="T0" fmla="*/ 3 w 303"/>
                  <a:gd name="T1" fmla="*/ 572 h 606"/>
                  <a:gd name="T2" fmla="*/ 84 w 303"/>
                  <a:gd name="T3" fmla="*/ 400 h 606"/>
                  <a:gd name="T4" fmla="*/ 105 w 303"/>
                  <a:gd name="T5" fmla="*/ 376 h 606"/>
                  <a:gd name="T6" fmla="*/ 109 w 303"/>
                  <a:gd name="T7" fmla="*/ 369 h 606"/>
                  <a:gd name="T8" fmla="*/ 112 w 303"/>
                  <a:gd name="T9" fmla="*/ 360 h 606"/>
                  <a:gd name="T10" fmla="*/ 157 w 303"/>
                  <a:gd name="T11" fmla="*/ 172 h 606"/>
                  <a:gd name="T12" fmla="*/ 120 w 303"/>
                  <a:gd name="T13" fmla="*/ 99 h 606"/>
                  <a:gd name="T14" fmla="*/ 122 w 303"/>
                  <a:gd name="T15" fmla="*/ 41 h 606"/>
                  <a:gd name="T16" fmla="*/ 160 w 303"/>
                  <a:gd name="T17" fmla="*/ 4 h 606"/>
                  <a:gd name="T18" fmla="*/ 189 w 303"/>
                  <a:gd name="T19" fmla="*/ 588 h 606"/>
                  <a:gd name="T20" fmla="*/ 3 w 303"/>
                  <a:gd name="T21" fmla="*/ 572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3" h="606">
                    <a:moveTo>
                      <a:pt x="3" y="572"/>
                    </a:moveTo>
                    <a:cubicBezTo>
                      <a:pt x="0" y="554"/>
                      <a:pt x="67" y="482"/>
                      <a:pt x="84" y="400"/>
                    </a:cubicBezTo>
                    <a:cubicBezTo>
                      <a:pt x="93" y="393"/>
                      <a:pt x="99" y="384"/>
                      <a:pt x="105" y="376"/>
                    </a:cubicBezTo>
                    <a:cubicBezTo>
                      <a:pt x="109" y="369"/>
                      <a:pt x="109" y="369"/>
                      <a:pt x="109" y="369"/>
                    </a:cubicBezTo>
                    <a:cubicBezTo>
                      <a:pt x="112" y="360"/>
                      <a:pt x="112" y="360"/>
                      <a:pt x="112" y="360"/>
                    </a:cubicBezTo>
                    <a:cubicBezTo>
                      <a:pt x="142" y="259"/>
                      <a:pt x="157" y="195"/>
                      <a:pt x="157" y="172"/>
                    </a:cubicBezTo>
                    <a:cubicBezTo>
                      <a:pt x="159" y="127"/>
                      <a:pt x="125" y="120"/>
                      <a:pt x="120" y="99"/>
                    </a:cubicBezTo>
                    <a:cubicBezTo>
                      <a:pt x="114" y="79"/>
                      <a:pt x="118" y="62"/>
                      <a:pt x="122" y="41"/>
                    </a:cubicBezTo>
                    <a:cubicBezTo>
                      <a:pt x="127" y="20"/>
                      <a:pt x="150" y="0"/>
                      <a:pt x="160" y="4"/>
                    </a:cubicBezTo>
                    <a:cubicBezTo>
                      <a:pt x="170" y="7"/>
                      <a:pt x="303" y="534"/>
                      <a:pt x="189" y="588"/>
                    </a:cubicBezTo>
                    <a:cubicBezTo>
                      <a:pt x="150" y="606"/>
                      <a:pt x="6" y="591"/>
                      <a:pt x="3" y="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</p:grpSp>
        <p:sp>
          <p:nvSpPr>
            <p:cNvPr id="22" name="Rectangle 210"/>
            <p:cNvSpPr/>
            <p:nvPr/>
          </p:nvSpPr>
          <p:spPr bwMode="auto">
            <a:xfrm rot="19483916">
              <a:off x="3254246" y="2211531"/>
              <a:ext cx="591172" cy="518578"/>
            </a:xfrm>
            <a:custGeom>
              <a:avLst/>
              <a:gdLst/>
              <a:ahLst/>
              <a:cxnLst/>
              <a:rect l="l" t="t" r="r" b="b"/>
              <a:pathLst>
                <a:path w="1142553" h="1087905">
                  <a:moveTo>
                    <a:pt x="515001" y="489177"/>
                  </a:moveTo>
                  <a:lnTo>
                    <a:pt x="148341" y="571505"/>
                  </a:lnTo>
                  <a:lnTo>
                    <a:pt x="692426" y="956284"/>
                  </a:lnTo>
                  <a:lnTo>
                    <a:pt x="648751" y="590500"/>
                  </a:lnTo>
                  <a:lnTo>
                    <a:pt x="622237" y="590500"/>
                  </a:lnTo>
                  <a:lnTo>
                    <a:pt x="622919" y="592297"/>
                  </a:lnTo>
                  <a:lnTo>
                    <a:pt x="554011" y="591938"/>
                  </a:lnTo>
                  <a:lnTo>
                    <a:pt x="530756" y="530679"/>
                  </a:lnTo>
                  <a:lnTo>
                    <a:pt x="529001" y="526206"/>
                  </a:lnTo>
                  <a:lnTo>
                    <a:pt x="529058" y="526206"/>
                  </a:lnTo>
                  <a:close/>
                  <a:moveTo>
                    <a:pt x="1005007" y="590500"/>
                  </a:moveTo>
                  <a:lnTo>
                    <a:pt x="713502" y="590500"/>
                  </a:lnTo>
                  <a:lnTo>
                    <a:pt x="755609" y="943154"/>
                  </a:lnTo>
                  <a:close/>
                  <a:moveTo>
                    <a:pt x="385190" y="147231"/>
                  </a:moveTo>
                  <a:lnTo>
                    <a:pt x="128610" y="510041"/>
                  </a:lnTo>
                  <a:lnTo>
                    <a:pt x="491950" y="428458"/>
                  </a:lnTo>
                  <a:close/>
                  <a:moveTo>
                    <a:pt x="447266" y="129598"/>
                  </a:moveTo>
                  <a:lnTo>
                    <a:pt x="597829" y="526206"/>
                  </a:lnTo>
                  <a:lnTo>
                    <a:pt x="1008079" y="526206"/>
                  </a:lnTo>
                  <a:close/>
                  <a:moveTo>
                    <a:pt x="395982" y="0"/>
                  </a:moveTo>
                  <a:lnTo>
                    <a:pt x="1142553" y="527977"/>
                  </a:lnTo>
                  <a:lnTo>
                    <a:pt x="746570" y="1087905"/>
                  </a:lnTo>
                  <a:lnTo>
                    <a:pt x="0" y="559928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57137" tIns="28569" rIns="57137" bIns="28569" rtlCol="0" anchor="ctr"/>
            <a:lstStyle/>
            <a:p>
              <a:pPr algn="ctr" defTabSz="570402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 Light" pitchFamily="34" charset="0"/>
                <a:ea typeface="ＭＳ Ｐゴシック" pitchFamily="-65" charset="-128"/>
              </a:endParaRPr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2649999" y="2669003"/>
              <a:ext cx="629517" cy="59811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  <p:pic>
          <p:nvPicPr>
            <p:cNvPr id="24" name="Picture 3" descr="C:\Users\benriga.000\Desktop\2012-06 - TechEd Europe\Tiles and Notifications\Originals\WP8 Start Screen\0552_StartScreen_Kari22_0D99048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902" y="1981660"/>
              <a:ext cx="485464" cy="127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文本框 28"/>
          <p:cNvSpPr txBox="1"/>
          <p:nvPr userDrawn="1"/>
        </p:nvSpPr>
        <p:spPr>
          <a:xfrm>
            <a:off x="294928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301076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302548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4951471"/>
            <a:ext cx="337637" cy="45018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73" y="4172085"/>
            <a:ext cx="524796" cy="620023"/>
          </a:xfrm>
          <a:prstGeom prst="rect">
            <a:avLst/>
          </a:prstGeom>
        </p:spPr>
      </p:pic>
      <p:sp>
        <p:nvSpPr>
          <p:cNvPr id="34" name="文本框 33"/>
          <p:cNvSpPr txBox="1"/>
          <p:nvPr userDrawn="1"/>
        </p:nvSpPr>
        <p:spPr>
          <a:xfrm>
            <a:off x="4919448" y="1169465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919448" y="2010219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919448" y="288216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786711" y="3722200"/>
            <a:ext cx="758541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</a:t>
            </a:r>
            <a:r>
              <a:rPr lang="en-US" altLang="zh-CN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 userDrawn="1"/>
        </p:nvSpPr>
        <p:spPr>
          <a:xfrm>
            <a:off x="4919448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 userDrawn="1"/>
        </p:nvCxnSpPr>
        <p:spPr>
          <a:xfrm>
            <a:off x="7086600" y="0"/>
            <a:ext cx="0" cy="6814363"/>
          </a:xfrm>
          <a:prstGeom prst="line">
            <a:avLst/>
          </a:prstGeom>
          <a:ln>
            <a:solidFill>
              <a:schemeClr val="accent4">
                <a:alpha val="3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 userDrawn="1"/>
        </p:nvGrpSpPr>
        <p:grpSpPr>
          <a:xfrm>
            <a:off x="7698515" y="2848736"/>
            <a:ext cx="324000" cy="528000"/>
            <a:chOff x="5410200" y="2000252"/>
            <a:chExt cx="949791" cy="1028698"/>
          </a:xfrm>
        </p:grpSpPr>
        <p:pic>
          <p:nvPicPr>
            <p:cNvPr id="4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4" name="组合 43"/>
          <p:cNvGrpSpPr/>
          <p:nvPr userDrawn="1"/>
        </p:nvGrpSpPr>
        <p:grpSpPr>
          <a:xfrm>
            <a:off x="7698515" y="2026157"/>
            <a:ext cx="324000" cy="528000"/>
            <a:chOff x="5410200" y="2000252"/>
            <a:chExt cx="949791" cy="1028698"/>
          </a:xfrm>
        </p:grpSpPr>
        <p:pic>
          <p:nvPicPr>
            <p:cNvPr id="45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6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7" name="组合 46"/>
          <p:cNvGrpSpPr/>
          <p:nvPr userDrawn="1"/>
        </p:nvGrpSpPr>
        <p:grpSpPr>
          <a:xfrm>
            <a:off x="4981281" y="5883976"/>
            <a:ext cx="324000" cy="528000"/>
            <a:chOff x="5410200" y="2000252"/>
            <a:chExt cx="949791" cy="1028698"/>
          </a:xfrm>
        </p:grpSpPr>
        <p:pic>
          <p:nvPicPr>
            <p:cNvPr id="48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9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50" name="组合 49"/>
          <p:cNvGrpSpPr/>
          <p:nvPr userDrawn="1"/>
        </p:nvGrpSpPr>
        <p:grpSpPr>
          <a:xfrm>
            <a:off x="7698515" y="3671315"/>
            <a:ext cx="324000" cy="528000"/>
            <a:chOff x="5410200" y="2000252"/>
            <a:chExt cx="949791" cy="1028698"/>
          </a:xfrm>
        </p:grpSpPr>
        <p:pic>
          <p:nvPicPr>
            <p:cNvPr id="5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5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53" name="组合 52"/>
          <p:cNvGrpSpPr/>
          <p:nvPr userDrawn="1"/>
        </p:nvGrpSpPr>
        <p:grpSpPr>
          <a:xfrm flipH="1">
            <a:off x="4997572" y="693277"/>
            <a:ext cx="324000" cy="528000"/>
            <a:chOff x="7372305" y="851553"/>
            <a:chExt cx="890075" cy="968413"/>
          </a:xfrm>
        </p:grpSpPr>
        <p:pic>
          <p:nvPicPr>
            <p:cNvPr id="54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5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6" name="组合 55"/>
          <p:cNvGrpSpPr/>
          <p:nvPr userDrawn="1"/>
        </p:nvGrpSpPr>
        <p:grpSpPr>
          <a:xfrm flipH="1">
            <a:off x="5007429" y="1565947"/>
            <a:ext cx="324000" cy="528000"/>
            <a:chOff x="7372305" y="851553"/>
            <a:chExt cx="890075" cy="968413"/>
          </a:xfrm>
        </p:grpSpPr>
        <p:pic>
          <p:nvPicPr>
            <p:cNvPr id="57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8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9" name="组合 58"/>
          <p:cNvGrpSpPr/>
          <p:nvPr userDrawn="1"/>
        </p:nvGrpSpPr>
        <p:grpSpPr>
          <a:xfrm flipH="1">
            <a:off x="5011516" y="2405980"/>
            <a:ext cx="324000" cy="528000"/>
            <a:chOff x="7372305" y="851553"/>
            <a:chExt cx="890075" cy="968413"/>
          </a:xfrm>
        </p:grpSpPr>
        <p:pic>
          <p:nvPicPr>
            <p:cNvPr id="60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1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2" name="组合 61"/>
          <p:cNvGrpSpPr/>
          <p:nvPr userDrawn="1"/>
        </p:nvGrpSpPr>
        <p:grpSpPr>
          <a:xfrm flipH="1">
            <a:off x="5017169" y="3246013"/>
            <a:ext cx="324000" cy="528000"/>
            <a:chOff x="7372305" y="851553"/>
            <a:chExt cx="890075" cy="968413"/>
          </a:xfrm>
        </p:grpSpPr>
        <p:pic>
          <p:nvPicPr>
            <p:cNvPr id="63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4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5" name="组合 64"/>
          <p:cNvGrpSpPr/>
          <p:nvPr userDrawn="1"/>
        </p:nvGrpSpPr>
        <p:grpSpPr>
          <a:xfrm flipH="1">
            <a:off x="5000587" y="4085300"/>
            <a:ext cx="324000" cy="528000"/>
            <a:chOff x="7372305" y="851553"/>
            <a:chExt cx="890075" cy="968413"/>
          </a:xfrm>
        </p:grpSpPr>
        <p:pic>
          <p:nvPicPr>
            <p:cNvPr id="66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7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8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15" y="1557207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AutoShape 30"/>
          <p:cNvSpPr>
            <a:spLocks noChangeArrowheads="1"/>
          </p:cNvSpPr>
          <p:nvPr userDrawn="1"/>
        </p:nvSpPr>
        <p:spPr bwMode="auto">
          <a:xfrm>
            <a:off x="4836652" y="5368955"/>
            <a:ext cx="1987880" cy="128281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AutoShape 30"/>
          <p:cNvSpPr>
            <a:spLocks noChangeArrowheads="1"/>
          </p:cNvSpPr>
          <p:nvPr userDrawn="1"/>
        </p:nvSpPr>
        <p:spPr bwMode="auto">
          <a:xfrm>
            <a:off x="4797504" y="177801"/>
            <a:ext cx="2027029" cy="49330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685800"/>
            <a:ext cx="600185" cy="566368"/>
          </a:xfrm>
          <a:prstGeom prst="rect">
            <a:avLst/>
          </a:prstGeom>
        </p:spPr>
      </p:pic>
      <p:sp>
        <p:nvSpPr>
          <p:cNvPr id="72" name="文本框 71"/>
          <p:cNvSpPr txBox="1"/>
          <p:nvPr userDrawn="1"/>
        </p:nvSpPr>
        <p:spPr>
          <a:xfrm>
            <a:off x="554249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1705625" y="1716177"/>
            <a:ext cx="324000" cy="528000"/>
            <a:chOff x="5410200" y="2000252"/>
            <a:chExt cx="949791" cy="1028698"/>
          </a:xfrm>
        </p:grpSpPr>
        <p:pic>
          <p:nvPicPr>
            <p:cNvPr id="74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5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6" name="组合 75"/>
          <p:cNvGrpSpPr/>
          <p:nvPr userDrawn="1"/>
        </p:nvGrpSpPr>
        <p:grpSpPr>
          <a:xfrm>
            <a:off x="1114313" y="1716177"/>
            <a:ext cx="324000" cy="528000"/>
            <a:chOff x="5410200" y="2000252"/>
            <a:chExt cx="949791" cy="1028698"/>
          </a:xfrm>
        </p:grpSpPr>
        <p:pic>
          <p:nvPicPr>
            <p:cNvPr id="7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49" y="1610789"/>
            <a:ext cx="333375" cy="70931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8" y="1610789"/>
            <a:ext cx="333375" cy="709319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7" y="1610789"/>
            <a:ext cx="333375" cy="709319"/>
          </a:xfrm>
          <a:prstGeom prst="rect">
            <a:avLst/>
          </a:prstGeom>
        </p:spPr>
      </p:pic>
      <p:grpSp>
        <p:nvGrpSpPr>
          <p:cNvPr id="82" name="组合 81"/>
          <p:cNvGrpSpPr/>
          <p:nvPr userDrawn="1"/>
        </p:nvGrpSpPr>
        <p:grpSpPr>
          <a:xfrm flipH="1">
            <a:off x="871778" y="2212577"/>
            <a:ext cx="324000" cy="528000"/>
            <a:chOff x="5711973" y="1651372"/>
            <a:chExt cx="763392" cy="861648"/>
          </a:xfrm>
        </p:grpSpPr>
        <p:pic>
          <p:nvPicPr>
            <p:cNvPr id="83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4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1839417" y="2841503"/>
            <a:ext cx="423235" cy="954959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900708" y="2841502"/>
            <a:ext cx="423235" cy="954959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1839417" y="4467103"/>
            <a:ext cx="423235" cy="954959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900708" y="4467102"/>
            <a:ext cx="423235" cy="954959"/>
          </a:xfrm>
          <a:prstGeom prst="rect">
            <a:avLst/>
          </a:prstGeom>
        </p:spPr>
      </p:pic>
      <p:sp>
        <p:nvSpPr>
          <p:cNvPr id="92" name="矩形 91"/>
          <p:cNvSpPr/>
          <p:nvPr userDrawn="1"/>
        </p:nvSpPr>
        <p:spPr>
          <a:xfrm>
            <a:off x="109248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grpSp>
        <p:nvGrpSpPr>
          <p:cNvPr id="93" name="组合 92"/>
          <p:cNvGrpSpPr/>
          <p:nvPr userDrawn="1"/>
        </p:nvGrpSpPr>
        <p:grpSpPr>
          <a:xfrm>
            <a:off x="3115676" y="1426029"/>
            <a:ext cx="324000" cy="528000"/>
            <a:chOff x="4743800" y="1200150"/>
            <a:chExt cx="688104" cy="624593"/>
          </a:xfrm>
        </p:grpSpPr>
        <p:pic>
          <p:nvPicPr>
            <p:cNvPr id="94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5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6" name="组合 95"/>
          <p:cNvGrpSpPr/>
          <p:nvPr userDrawn="1"/>
        </p:nvGrpSpPr>
        <p:grpSpPr>
          <a:xfrm>
            <a:off x="3115676" y="2035629"/>
            <a:ext cx="324000" cy="528000"/>
            <a:chOff x="4743800" y="1200150"/>
            <a:chExt cx="688104" cy="624593"/>
          </a:xfrm>
        </p:grpSpPr>
        <p:pic>
          <p:nvPicPr>
            <p:cNvPr id="97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8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9" name="组合 98"/>
          <p:cNvGrpSpPr/>
          <p:nvPr userDrawn="1"/>
        </p:nvGrpSpPr>
        <p:grpSpPr>
          <a:xfrm>
            <a:off x="3115676" y="2645229"/>
            <a:ext cx="324000" cy="528000"/>
            <a:chOff x="4743800" y="1200150"/>
            <a:chExt cx="688104" cy="624593"/>
          </a:xfrm>
        </p:grpSpPr>
        <p:pic>
          <p:nvPicPr>
            <p:cNvPr id="10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2" name="组合 101"/>
          <p:cNvGrpSpPr/>
          <p:nvPr userDrawn="1"/>
        </p:nvGrpSpPr>
        <p:grpSpPr>
          <a:xfrm>
            <a:off x="3126786" y="4912561"/>
            <a:ext cx="324000" cy="528000"/>
            <a:chOff x="4743800" y="1200150"/>
            <a:chExt cx="688104" cy="624593"/>
          </a:xfrm>
        </p:grpSpPr>
        <p:pic>
          <p:nvPicPr>
            <p:cNvPr id="103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4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5" name="组合 104"/>
          <p:cNvGrpSpPr/>
          <p:nvPr userDrawn="1"/>
        </p:nvGrpSpPr>
        <p:grpSpPr>
          <a:xfrm>
            <a:off x="3126786" y="5896077"/>
            <a:ext cx="324000" cy="528000"/>
            <a:chOff x="4743800" y="1200150"/>
            <a:chExt cx="688104" cy="624593"/>
          </a:xfrm>
        </p:grpSpPr>
        <p:pic>
          <p:nvPicPr>
            <p:cNvPr id="10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8" name="AutoShape 30"/>
          <p:cNvSpPr>
            <a:spLocks noChangeArrowheads="1"/>
          </p:cNvSpPr>
          <p:nvPr userDrawn="1"/>
        </p:nvSpPr>
        <p:spPr bwMode="auto">
          <a:xfrm>
            <a:off x="283924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6" y="456409"/>
            <a:ext cx="337637" cy="45018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6" y="458166"/>
            <a:ext cx="337637" cy="450183"/>
          </a:xfrm>
          <a:prstGeom prst="rect">
            <a:avLst/>
          </a:prstGeom>
        </p:spPr>
      </p:pic>
      <p:grpSp>
        <p:nvGrpSpPr>
          <p:cNvPr id="111" name="组合 110"/>
          <p:cNvGrpSpPr/>
          <p:nvPr userDrawn="1"/>
        </p:nvGrpSpPr>
        <p:grpSpPr>
          <a:xfrm>
            <a:off x="3815655" y="405341"/>
            <a:ext cx="324000" cy="528000"/>
            <a:chOff x="4743800" y="1200150"/>
            <a:chExt cx="688104" cy="624593"/>
          </a:xfrm>
        </p:grpSpPr>
        <p:pic>
          <p:nvPicPr>
            <p:cNvPr id="11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14" name="组合 113"/>
          <p:cNvGrpSpPr/>
          <p:nvPr userDrawn="1"/>
        </p:nvGrpSpPr>
        <p:grpSpPr>
          <a:xfrm>
            <a:off x="2977455" y="405341"/>
            <a:ext cx="324000" cy="528000"/>
            <a:chOff x="4743800" y="1200150"/>
            <a:chExt cx="688104" cy="624593"/>
          </a:xfrm>
        </p:grpSpPr>
        <p:pic>
          <p:nvPicPr>
            <p:cNvPr id="11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7" name="AutoShape 30"/>
          <p:cNvSpPr>
            <a:spLocks noChangeArrowheads="1"/>
          </p:cNvSpPr>
          <p:nvPr userDrawn="1"/>
        </p:nvSpPr>
        <p:spPr bwMode="auto">
          <a:xfrm>
            <a:off x="52604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 userDrawn="1"/>
        </p:nvGrpSpPr>
        <p:grpSpPr>
          <a:xfrm>
            <a:off x="754649" y="420851"/>
            <a:ext cx="324000" cy="528000"/>
            <a:chOff x="5283050" y="1594748"/>
            <a:chExt cx="672199" cy="575932"/>
          </a:xfrm>
        </p:grpSpPr>
        <p:pic>
          <p:nvPicPr>
            <p:cNvPr id="119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0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21" name="组合 120"/>
          <p:cNvGrpSpPr/>
          <p:nvPr userDrawn="1"/>
        </p:nvGrpSpPr>
        <p:grpSpPr>
          <a:xfrm>
            <a:off x="1745249" y="415525"/>
            <a:ext cx="324000" cy="528000"/>
            <a:chOff x="5283050" y="1594748"/>
            <a:chExt cx="672199" cy="575932"/>
          </a:xfrm>
        </p:grpSpPr>
        <p:pic>
          <p:nvPicPr>
            <p:cNvPr id="122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3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24" name="图片 12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" y="474203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49" y="474203"/>
            <a:ext cx="311098" cy="414797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9" y="3516822"/>
            <a:ext cx="333375" cy="55366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4" y="5969000"/>
            <a:ext cx="311098" cy="414797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1526555"/>
            <a:ext cx="600185" cy="566368"/>
          </a:xfrm>
          <a:prstGeom prst="rect">
            <a:avLst/>
          </a:prstGeom>
        </p:spPr>
      </p:pic>
      <p:sp>
        <p:nvSpPr>
          <p:cNvPr id="129" name="文本框 128"/>
          <p:cNvSpPr txBox="1"/>
          <p:nvPr userDrawn="1"/>
        </p:nvSpPr>
        <p:spPr>
          <a:xfrm>
            <a:off x="5542494" y="2010219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2384508"/>
            <a:ext cx="600185" cy="566368"/>
          </a:xfrm>
          <a:prstGeom prst="rect">
            <a:avLst/>
          </a:prstGeom>
        </p:spPr>
      </p:pic>
      <p:sp>
        <p:nvSpPr>
          <p:cNvPr id="131" name="文本框 130"/>
          <p:cNvSpPr txBox="1"/>
          <p:nvPr userDrawn="1"/>
        </p:nvSpPr>
        <p:spPr>
          <a:xfrm>
            <a:off x="5542494" y="288216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3194387"/>
            <a:ext cx="600185" cy="566368"/>
          </a:xfrm>
          <a:prstGeom prst="rect">
            <a:avLst/>
          </a:prstGeom>
        </p:spPr>
      </p:pic>
      <p:sp>
        <p:nvSpPr>
          <p:cNvPr id="133" name="文本框 132"/>
          <p:cNvSpPr txBox="1"/>
          <p:nvPr userDrawn="1"/>
        </p:nvSpPr>
        <p:spPr>
          <a:xfrm>
            <a:off x="5542494" y="3722200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4066255"/>
            <a:ext cx="600185" cy="566368"/>
          </a:xfrm>
          <a:prstGeom prst="rect">
            <a:avLst/>
          </a:prstGeom>
        </p:spPr>
      </p:pic>
      <p:sp>
        <p:nvSpPr>
          <p:cNvPr id="135" name="文本框 134"/>
          <p:cNvSpPr txBox="1"/>
          <p:nvPr userDrawn="1"/>
        </p:nvSpPr>
        <p:spPr>
          <a:xfrm>
            <a:off x="5542494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8" y="2106654"/>
            <a:ext cx="311098" cy="414797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1" y="2935579"/>
            <a:ext cx="311098" cy="414797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18" y="3747001"/>
            <a:ext cx="311098" cy="414797"/>
          </a:xfrm>
          <a:prstGeom prst="rect">
            <a:avLst/>
          </a:prstGeom>
        </p:spPr>
      </p:pic>
      <p:sp>
        <p:nvSpPr>
          <p:cNvPr id="139" name="文本框 138"/>
          <p:cNvSpPr txBox="1"/>
          <p:nvPr userDrawn="1"/>
        </p:nvSpPr>
        <p:spPr>
          <a:xfrm>
            <a:off x="296039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 userDrawn="1"/>
        </p:nvSpPr>
        <p:spPr>
          <a:xfrm>
            <a:off x="296039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5592154" y="5883976"/>
            <a:ext cx="324000" cy="528000"/>
            <a:chOff x="5410200" y="2000252"/>
            <a:chExt cx="949791" cy="1028698"/>
          </a:xfrm>
        </p:grpSpPr>
        <p:pic>
          <p:nvPicPr>
            <p:cNvPr id="14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4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01" y="3147614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9" y="562066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组合 145"/>
          <p:cNvGrpSpPr/>
          <p:nvPr userDrawn="1"/>
        </p:nvGrpSpPr>
        <p:grpSpPr>
          <a:xfrm>
            <a:off x="7698515" y="1203579"/>
            <a:ext cx="324000" cy="528000"/>
            <a:chOff x="5410200" y="2000252"/>
            <a:chExt cx="949791" cy="1028698"/>
          </a:xfrm>
        </p:grpSpPr>
        <p:pic>
          <p:nvPicPr>
            <p:cNvPr id="14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36" y="1291387"/>
            <a:ext cx="311098" cy="414797"/>
          </a:xfrm>
          <a:prstGeom prst="rect">
            <a:avLst/>
          </a:prstGeom>
        </p:spPr>
      </p:pic>
      <p:grpSp>
        <p:nvGrpSpPr>
          <p:cNvPr id="150" name="组合 149"/>
          <p:cNvGrpSpPr/>
          <p:nvPr userDrawn="1"/>
        </p:nvGrpSpPr>
        <p:grpSpPr>
          <a:xfrm>
            <a:off x="7698515" y="381000"/>
            <a:ext cx="324000" cy="528000"/>
            <a:chOff x="5410200" y="2000252"/>
            <a:chExt cx="949791" cy="1028698"/>
          </a:xfrm>
        </p:grpSpPr>
        <p:pic>
          <p:nvPicPr>
            <p:cNvPr id="15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5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62" y="466306"/>
            <a:ext cx="311098" cy="414797"/>
          </a:xfrm>
          <a:prstGeom prst="rect">
            <a:avLst/>
          </a:prstGeom>
        </p:spPr>
      </p:pic>
      <p:sp>
        <p:nvSpPr>
          <p:cNvPr id="154" name="文本框 153"/>
          <p:cNvSpPr txBox="1"/>
          <p:nvPr userDrawn="1"/>
        </p:nvSpPr>
        <p:spPr>
          <a:xfrm>
            <a:off x="7581509" y="889001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征缴处</a:t>
            </a:r>
          </a:p>
        </p:txBody>
      </p:sp>
      <p:sp>
        <p:nvSpPr>
          <p:cNvPr id="155" name="文本框 154"/>
          <p:cNvSpPr txBox="1"/>
          <p:nvPr userDrawn="1"/>
        </p:nvSpPr>
        <p:spPr>
          <a:xfrm>
            <a:off x="7516369" y="171925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业务一处</a:t>
            </a: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7516369" y="259108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业务二处</a:t>
            </a:r>
          </a:p>
        </p:txBody>
      </p:sp>
      <p:sp>
        <p:nvSpPr>
          <p:cNvPr id="157" name="文本框 156"/>
          <p:cNvSpPr txBox="1"/>
          <p:nvPr userDrawn="1"/>
        </p:nvSpPr>
        <p:spPr>
          <a:xfrm>
            <a:off x="7516369" y="3362119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业务三处</a:t>
            </a:r>
          </a:p>
        </p:txBody>
      </p:sp>
      <p:sp>
        <p:nvSpPr>
          <p:cNvPr id="158" name="文本框 157"/>
          <p:cNvSpPr txBox="1"/>
          <p:nvPr userDrawn="1"/>
        </p:nvSpPr>
        <p:spPr>
          <a:xfrm>
            <a:off x="7581509" y="4181585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grpSp>
        <p:nvGrpSpPr>
          <p:cNvPr id="159" name="组合 158"/>
          <p:cNvGrpSpPr/>
          <p:nvPr userDrawn="1"/>
        </p:nvGrpSpPr>
        <p:grpSpPr>
          <a:xfrm>
            <a:off x="7698515" y="4493893"/>
            <a:ext cx="324000" cy="528000"/>
            <a:chOff x="5410200" y="2000252"/>
            <a:chExt cx="949791" cy="1028698"/>
          </a:xfrm>
        </p:grpSpPr>
        <p:pic>
          <p:nvPicPr>
            <p:cNvPr id="16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6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62" name="图片 16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09" y="4530366"/>
            <a:ext cx="311098" cy="414797"/>
          </a:xfrm>
          <a:prstGeom prst="rect">
            <a:avLst/>
          </a:prstGeom>
        </p:spPr>
      </p:pic>
      <p:sp>
        <p:nvSpPr>
          <p:cNvPr id="163" name="文本框 162"/>
          <p:cNvSpPr txBox="1"/>
          <p:nvPr userDrawn="1"/>
        </p:nvSpPr>
        <p:spPr>
          <a:xfrm>
            <a:off x="7581508" y="4954262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sp>
        <p:nvSpPr>
          <p:cNvPr id="164" name="文本框 163"/>
          <p:cNvSpPr txBox="1"/>
          <p:nvPr userDrawn="1"/>
        </p:nvSpPr>
        <p:spPr>
          <a:xfrm>
            <a:off x="6096624" y="231361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5" name="文本框 164"/>
          <p:cNvSpPr txBox="1"/>
          <p:nvPr userDrawn="1"/>
        </p:nvSpPr>
        <p:spPr>
          <a:xfrm>
            <a:off x="6118235" y="3912996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6" name="文本框 165"/>
          <p:cNvSpPr txBox="1"/>
          <p:nvPr userDrawn="1"/>
        </p:nvSpPr>
        <p:spPr>
          <a:xfrm>
            <a:off x="6096623" y="629036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sp>
        <p:nvSpPr>
          <p:cNvPr id="167" name="文本框 166"/>
          <p:cNvSpPr txBox="1"/>
          <p:nvPr userDrawn="1"/>
        </p:nvSpPr>
        <p:spPr>
          <a:xfrm>
            <a:off x="7111930" y="557547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</a:p>
        </p:txBody>
      </p: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2118960" y="1777719"/>
            <a:ext cx="461113" cy="496168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2" y="3284293"/>
            <a:ext cx="337637" cy="450183"/>
          </a:xfrm>
          <a:prstGeom prst="rect">
            <a:avLst/>
          </a:prstGeom>
        </p:spPr>
      </p:pic>
      <p:grpSp>
        <p:nvGrpSpPr>
          <p:cNvPr id="170" name="组合 169"/>
          <p:cNvGrpSpPr/>
          <p:nvPr userDrawn="1"/>
        </p:nvGrpSpPr>
        <p:grpSpPr>
          <a:xfrm>
            <a:off x="3104611" y="3254829"/>
            <a:ext cx="324000" cy="528000"/>
            <a:chOff x="4743800" y="1200150"/>
            <a:chExt cx="688104" cy="624593"/>
          </a:xfrm>
        </p:grpSpPr>
        <p:pic>
          <p:nvPicPr>
            <p:cNvPr id="17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36" y="4371947"/>
            <a:ext cx="337637" cy="450183"/>
          </a:xfrm>
          <a:prstGeom prst="rect">
            <a:avLst/>
          </a:prstGeom>
        </p:spPr>
      </p:pic>
      <p:grpSp>
        <p:nvGrpSpPr>
          <p:cNvPr id="174" name="组合 173"/>
          <p:cNvGrpSpPr/>
          <p:nvPr userDrawn="1"/>
        </p:nvGrpSpPr>
        <p:grpSpPr>
          <a:xfrm>
            <a:off x="3136937" y="4333037"/>
            <a:ext cx="324000" cy="528000"/>
            <a:chOff x="4743800" y="1200150"/>
            <a:chExt cx="688104" cy="624593"/>
          </a:xfrm>
        </p:grpSpPr>
        <p:pic>
          <p:nvPicPr>
            <p:cNvPr id="17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7" name="矩形 176"/>
          <p:cNvSpPr/>
          <p:nvPr userDrawn="1"/>
        </p:nvSpPr>
        <p:spPr>
          <a:xfrm>
            <a:off x="303151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矩形 177"/>
          <p:cNvSpPr/>
          <p:nvPr userDrawn="1"/>
        </p:nvSpPr>
        <p:spPr>
          <a:xfrm>
            <a:off x="383759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9" name="矩形 178"/>
          <p:cNvSpPr/>
          <p:nvPr userDrawn="1"/>
        </p:nvSpPr>
        <p:spPr>
          <a:xfrm>
            <a:off x="396240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0" name="矩形 179"/>
          <p:cNvSpPr/>
          <p:nvPr userDrawn="1"/>
        </p:nvSpPr>
        <p:spPr>
          <a:xfrm>
            <a:off x="400473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200248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2" name="矩形 181"/>
          <p:cNvSpPr/>
          <p:nvPr userDrawn="1"/>
        </p:nvSpPr>
        <p:spPr>
          <a:xfrm>
            <a:off x="109698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92" name="AutoShape 30"/>
          <p:cNvSpPr>
            <a:spLocks noChangeArrowheads="1"/>
          </p:cNvSpPr>
          <p:nvPr userDrawn="1"/>
        </p:nvSpPr>
        <p:spPr bwMode="auto">
          <a:xfrm>
            <a:off x="526049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3" name="图片 19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649" y="6034388"/>
            <a:ext cx="609600" cy="711200"/>
          </a:xfrm>
          <a:prstGeom prst="rect">
            <a:avLst/>
          </a:prstGeom>
        </p:spPr>
      </p:pic>
      <p:pic>
        <p:nvPicPr>
          <p:cNvPr id="194" name="图片 193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049" y="6005960"/>
            <a:ext cx="609600" cy="711200"/>
          </a:xfrm>
          <a:prstGeom prst="rect">
            <a:avLst/>
          </a:prstGeom>
        </p:spPr>
      </p:pic>
      <p:pic>
        <p:nvPicPr>
          <p:cNvPr id="195" name="图片 19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9" y="6069901"/>
            <a:ext cx="406349" cy="541799"/>
          </a:xfrm>
          <a:prstGeom prst="rect">
            <a:avLst/>
          </a:prstGeom>
        </p:spPr>
      </p:pic>
      <p:sp>
        <p:nvSpPr>
          <p:cNvPr id="199" name="矩形 198"/>
          <p:cNvSpPr/>
          <p:nvPr userDrawn="1"/>
        </p:nvSpPr>
        <p:spPr>
          <a:xfrm>
            <a:off x="218683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7651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0"/>
          <p:cNvSpPr>
            <a:spLocks noChangeArrowheads="1"/>
          </p:cNvSpPr>
          <p:nvPr userDrawn="1"/>
        </p:nvSpPr>
        <p:spPr bwMode="auto">
          <a:xfrm>
            <a:off x="500202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6204684" y="2554765"/>
            <a:ext cx="461113" cy="4961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31" y="1483771"/>
            <a:ext cx="337637" cy="4501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31" y="2079231"/>
            <a:ext cx="337637" cy="45018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31" y="2674693"/>
            <a:ext cx="337637" cy="450183"/>
          </a:xfrm>
          <a:prstGeom prst="rect">
            <a:avLst/>
          </a:prstGeom>
        </p:spPr>
      </p:pic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268018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 userDrawn="1"/>
        </p:nvSpPr>
        <p:spPr bwMode="auto">
          <a:xfrm>
            <a:off x="514964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AutoShape 30"/>
          <p:cNvSpPr>
            <a:spLocks noChangeArrowheads="1"/>
          </p:cNvSpPr>
          <p:nvPr userDrawn="1"/>
        </p:nvSpPr>
        <p:spPr bwMode="auto">
          <a:xfrm>
            <a:off x="515899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AutoShape 30"/>
          <p:cNvSpPr>
            <a:spLocks noChangeArrowheads="1"/>
          </p:cNvSpPr>
          <p:nvPr userDrawn="1"/>
        </p:nvSpPr>
        <p:spPr bwMode="auto">
          <a:xfrm>
            <a:off x="515899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AutoShape 30"/>
          <p:cNvSpPr>
            <a:spLocks noChangeArrowheads="1"/>
          </p:cNvSpPr>
          <p:nvPr userDrawn="1"/>
        </p:nvSpPr>
        <p:spPr bwMode="auto">
          <a:xfrm>
            <a:off x="6879154" y="56024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510341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516489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517961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15" y="4951471"/>
            <a:ext cx="337637" cy="450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03" y="4172085"/>
            <a:ext cx="524796" cy="620023"/>
          </a:xfrm>
          <a:prstGeom prst="rect">
            <a:avLst/>
          </a:prstGeom>
        </p:spPr>
      </p:pic>
      <p:sp>
        <p:nvSpPr>
          <p:cNvPr id="33" name="文本框 32"/>
          <p:cNvSpPr txBox="1"/>
          <p:nvPr userDrawn="1"/>
        </p:nvSpPr>
        <p:spPr>
          <a:xfrm>
            <a:off x="6933450" y="115455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登记征缴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7073578" y="2290195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940841" y="3425841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疗生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7073578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7135411" y="5883976"/>
            <a:ext cx="324000" cy="528000"/>
            <a:chOff x="5410200" y="2000252"/>
            <a:chExt cx="949791" cy="1028698"/>
          </a:xfrm>
        </p:grpSpPr>
        <p:pic>
          <p:nvPicPr>
            <p:cNvPr id="4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51" name="组合 50"/>
          <p:cNvGrpSpPr/>
          <p:nvPr userDrawn="1"/>
        </p:nvGrpSpPr>
        <p:grpSpPr>
          <a:xfrm flipH="1">
            <a:off x="7151702" y="693277"/>
            <a:ext cx="324000" cy="528000"/>
            <a:chOff x="7372305" y="851553"/>
            <a:chExt cx="890075" cy="968413"/>
          </a:xfrm>
        </p:grpSpPr>
        <p:pic>
          <p:nvPicPr>
            <p:cNvPr id="52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3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7" name="组合 56"/>
          <p:cNvGrpSpPr/>
          <p:nvPr userDrawn="1"/>
        </p:nvGrpSpPr>
        <p:grpSpPr>
          <a:xfrm flipH="1">
            <a:off x="7165646" y="1823952"/>
            <a:ext cx="324000" cy="528000"/>
            <a:chOff x="7372305" y="851553"/>
            <a:chExt cx="890075" cy="968413"/>
          </a:xfrm>
        </p:grpSpPr>
        <p:pic>
          <p:nvPicPr>
            <p:cNvPr id="58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9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0" name="组合 59"/>
          <p:cNvGrpSpPr/>
          <p:nvPr userDrawn="1"/>
        </p:nvGrpSpPr>
        <p:grpSpPr>
          <a:xfrm flipH="1">
            <a:off x="7171299" y="2954627"/>
            <a:ext cx="324000" cy="528000"/>
            <a:chOff x="7372305" y="851553"/>
            <a:chExt cx="890075" cy="968413"/>
          </a:xfrm>
        </p:grpSpPr>
        <p:pic>
          <p:nvPicPr>
            <p:cNvPr id="61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2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3" name="组合 62"/>
          <p:cNvGrpSpPr/>
          <p:nvPr userDrawn="1"/>
        </p:nvGrpSpPr>
        <p:grpSpPr>
          <a:xfrm flipH="1">
            <a:off x="7154717" y="4085300"/>
            <a:ext cx="324000" cy="528000"/>
            <a:chOff x="7372305" y="851553"/>
            <a:chExt cx="890075" cy="968413"/>
          </a:xfrm>
        </p:grpSpPr>
        <p:pic>
          <p:nvPicPr>
            <p:cNvPr id="64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5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6" name="图片 10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45" y="1557207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AutoShape 30"/>
          <p:cNvSpPr>
            <a:spLocks noChangeArrowheads="1"/>
          </p:cNvSpPr>
          <p:nvPr userDrawn="1"/>
        </p:nvSpPr>
        <p:spPr bwMode="auto">
          <a:xfrm>
            <a:off x="6990782" y="5368955"/>
            <a:ext cx="1987880" cy="128281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AutoShape 30"/>
          <p:cNvSpPr>
            <a:spLocks noChangeArrowheads="1"/>
          </p:cNvSpPr>
          <p:nvPr userDrawn="1"/>
        </p:nvSpPr>
        <p:spPr bwMode="auto">
          <a:xfrm>
            <a:off x="6951634" y="177801"/>
            <a:ext cx="2027029" cy="49330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54" y="685800"/>
            <a:ext cx="600185" cy="566368"/>
          </a:xfrm>
          <a:prstGeom prst="rect">
            <a:avLst/>
          </a:prstGeom>
        </p:spPr>
      </p:pic>
      <p:sp>
        <p:nvSpPr>
          <p:cNvPr id="70" name="文本框 69"/>
          <p:cNvSpPr txBox="1"/>
          <p:nvPr userDrawn="1"/>
        </p:nvSpPr>
        <p:spPr>
          <a:xfrm>
            <a:off x="769662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3859755" y="1716177"/>
            <a:ext cx="324000" cy="528000"/>
            <a:chOff x="5410200" y="2000252"/>
            <a:chExt cx="949791" cy="1028698"/>
          </a:xfrm>
        </p:grpSpPr>
        <p:pic>
          <p:nvPicPr>
            <p:cNvPr id="7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4" name="组合 73"/>
          <p:cNvGrpSpPr/>
          <p:nvPr userDrawn="1"/>
        </p:nvGrpSpPr>
        <p:grpSpPr>
          <a:xfrm>
            <a:off x="3268443" y="1716177"/>
            <a:ext cx="324000" cy="528000"/>
            <a:chOff x="5410200" y="2000252"/>
            <a:chExt cx="949791" cy="1028698"/>
          </a:xfrm>
        </p:grpSpPr>
        <p:pic>
          <p:nvPicPr>
            <p:cNvPr id="75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6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80" y="1610789"/>
            <a:ext cx="333375" cy="70931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68" y="1610789"/>
            <a:ext cx="333375" cy="7093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48" y="1610789"/>
            <a:ext cx="333375" cy="709319"/>
          </a:xfrm>
          <a:prstGeom prst="rect">
            <a:avLst/>
          </a:prstGeom>
        </p:spPr>
      </p:pic>
      <p:grpSp>
        <p:nvGrpSpPr>
          <p:cNvPr id="80" name="组合 79"/>
          <p:cNvGrpSpPr/>
          <p:nvPr userDrawn="1"/>
        </p:nvGrpSpPr>
        <p:grpSpPr>
          <a:xfrm flipH="1">
            <a:off x="3025908" y="2212577"/>
            <a:ext cx="324000" cy="528000"/>
            <a:chOff x="5711973" y="1651372"/>
            <a:chExt cx="763392" cy="861648"/>
          </a:xfrm>
        </p:grpSpPr>
        <p:pic>
          <p:nvPicPr>
            <p:cNvPr id="81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2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3993547" y="2841503"/>
            <a:ext cx="423235" cy="954959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3054838" y="2841502"/>
            <a:ext cx="423235" cy="954959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3993547" y="4467103"/>
            <a:ext cx="423235" cy="954959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3054838" y="4467102"/>
            <a:ext cx="423235" cy="954959"/>
          </a:xfrm>
          <a:prstGeom prst="rect">
            <a:avLst/>
          </a:prstGeom>
        </p:spPr>
      </p:pic>
      <p:sp>
        <p:nvSpPr>
          <p:cNvPr id="87" name="矩形 86"/>
          <p:cNvSpPr/>
          <p:nvPr userDrawn="1"/>
        </p:nvSpPr>
        <p:spPr>
          <a:xfrm>
            <a:off x="324661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grpSp>
        <p:nvGrpSpPr>
          <p:cNvPr id="88" name="组合 87"/>
          <p:cNvGrpSpPr/>
          <p:nvPr userDrawn="1"/>
        </p:nvGrpSpPr>
        <p:grpSpPr>
          <a:xfrm>
            <a:off x="5269806" y="1426029"/>
            <a:ext cx="324000" cy="528000"/>
            <a:chOff x="4743800" y="1200150"/>
            <a:chExt cx="688104" cy="624593"/>
          </a:xfrm>
        </p:grpSpPr>
        <p:pic>
          <p:nvPicPr>
            <p:cNvPr id="89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0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1" name="组合 90"/>
          <p:cNvGrpSpPr/>
          <p:nvPr userDrawn="1"/>
        </p:nvGrpSpPr>
        <p:grpSpPr>
          <a:xfrm>
            <a:off x="5269806" y="2035629"/>
            <a:ext cx="324000" cy="528000"/>
            <a:chOff x="4743800" y="1200150"/>
            <a:chExt cx="688104" cy="624593"/>
          </a:xfrm>
        </p:grpSpPr>
        <p:pic>
          <p:nvPicPr>
            <p:cNvPr id="9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4" name="组合 93"/>
          <p:cNvGrpSpPr/>
          <p:nvPr userDrawn="1"/>
        </p:nvGrpSpPr>
        <p:grpSpPr>
          <a:xfrm>
            <a:off x="5269806" y="2645229"/>
            <a:ext cx="324000" cy="528000"/>
            <a:chOff x="4743800" y="1200150"/>
            <a:chExt cx="688104" cy="624593"/>
          </a:xfrm>
        </p:grpSpPr>
        <p:pic>
          <p:nvPicPr>
            <p:cNvPr id="9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7" name="组合 96"/>
          <p:cNvGrpSpPr/>
          <p:nvPr userDrawn="1"/>
        </p:nvGrpSpPr>
        <p:grpSpPr>
          <a:xfrm>
            <a:off x="5280916" y="4912561"/>
            <a:ext cx="324000" cy="528000"/>
            <a:chOff x="4743800" y="1200150"/>
            <a:chExt cx="688104" cy="624593"/>
          </a:xfrm>
        </p:grpSpPr>
        <p:pic>
          <p:nvPicPr>
            <p:cNvPr id="98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9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0" name="组合 99"/>
          <p:cNvGrpSpPr/>
          <p:nvPr userDrawn="1"/>
        </p:nvGrpSpPr>
        <p:grpSpPr>
          <a:xfrm>
            <a:off x="5280916" y="5896077"/>
            <a:ext cx="324000" cy="528000"/>
            <a:chOff x="4743800" y="1200150"/>
            <a:chExt cx="688104" cy="624593"/>
          </a:xfrm>
        </p:grpSpPr>
        <p:pic>
          <p:nvPicPr>
            <p:cNvPr id="10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3" name="AutoShape 30"/>
          <p:cNvSpPr>
            <a:spLocks noChangeArrowheads="1"/>
          </p:cNvSpPr>
          <p:nvPr userDrawn="1"/>
        </p:nvSpPr>
        <p:spPr bwMode="auto">
          <a:xfrm>
            <a:off x="499337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86" y="456409"/>
            <a:ext cx="337637" cy="450183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86" y="458166"/>
            <a:ext cx="337637" cy="450183"/>
          </a:xfrm>
          <a:prstGeom prst="rect">
            <a:avLst/>
          </a:prstGeom>
        </p:spPr>
      </p:pic>
      <p:grpSp>
        <p:nvGrpSpPr>
          <p:cNvPr id="106" name="组合 105"/>
          <p:cNvGrpSpPr/>
          <p:nvPr userDrawn="1"/>
        </p:nvGrpSpPr>
        <p:grpSpPr>
          <a:xfrm>
            <a:off x="5969785" y="405341"/>
            <a:ext cx="324000" cy="528000"/>
            <a:chOff x="4743800" y="1200150"/>
            <a:chExt cx="688104" cy="624593"/>
          </a:xfrm>
        </p:grpSpPr>
        <p:pic>
          <p:nvPicPr>
            <p:cNvPr id="107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8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9" name="组合 108"/>
          <p:cNvGrpSpPr/>
          <p:nvPr userDrawn="1"/>
        </p:nvGrpSpPr>
        <p:grpSpPr>
          <a:xfrm>
            <a:off x="5131585" y="405341"/>
            <a:ext cx="324000" cy="528000"/>
            <a:chOff x="4743800" y="1200150"/>
            <a:chExt cx="688104" cy="624593"/>
          </a:xfrm>
        </p:grpSpPr>
        <p:pic>
          <p:nvPicPr>
            <p:cNvPr id="11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2" name="AutoShape 30"/>
          <p:cNvSpPr>
            <a:spLocks noChangeArrowheads="1"/>
          </p:cNvSpPr>
          <p:nvPr userDrawn="1"/>
        </p:nvSpPr>
        <p:spPr bwMode="auto">
          <a:xfrm>
            <a:off x="268017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2908779" y="420851"/>
            <a:ext cx="324000" cy="528000"/>
            <a:chOff x="5283050" y="1594748"/>
            <a:chExt cx="672199" cy="575932"/>
          </a:xfrm>
        </p:grpSpPr>
        <p:pic>
          <p:nvPicPr>
            <p:cNvPr id="114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15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16" name="组合 115"/>
          <p:cNvGrpSpPr/>
          <p:nvPr userDrawn="1"/>
        </p:nvGrpSpPr>
        <p:grpSpPr>
          <a:xfrm>
            <a:off x="3899379" y="415525"/>
            <a:ext cx="324000" cy="528000"/>
            <a:chOff x="5283050" y="1594748"/>
            <a:chExt cx="672199" cy="575932"/>
          </a:xfrm>
        </p:grpSpPr>
        <p:pic>
          <p:nvPicPr>
            <p:cNvPr id="117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18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19" name="图片 11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79" y="474203"/>
            <a:ext cx="311098" cy="414797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79" y="474203"/>
            <a:ext cx="311098" cy="414797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39" y="3516822"/>
            <a:ext cx="333375" cy="553663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14" y="5969000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54" y="1812619"/>
            <a:ext cx="600185" cy="566368"/>
          </a:xfrm>
          <a:prstGeom prst="rect">
            <a:avLst/>
          </a:prstGeom>
        </p:spPr>
      </p:pic>
      <p:sp>
        <p:nvSpPr>
          <p:cNvPr id="126" name="文本框 125"/>
          <p:cNvSpPr txBox="1"/>
          <p:nvPr userDrawn="1"/>
        </p:nvSpPr>
        <p:spPr>
          <a:xfrm>
            <a:off x="7696624" y="2300139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54" y="2939437"/>
            <a:ext cx="600185" cy="566368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7696624" y="3430813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9" name="图片 1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54" y="4066255"/>
            <a:ext cx="600185" cy="566368"/>
          </a:xfrm>
          <a:prstGeom prst="rect">
            <a:avLst/>
          </a:prstGeom>
        </p:spPr>
      </p:pic>
      <p:sp>
        <p:nvSpPr>
          <p:cNvPr id="130" name="文本框 129"/>
          <p:cNvSpPr txBox="1"/>
          <p:nvPr userDrawn="1"/>
        </p:nvSpPr>
        <p:spPr>
          <a:xfrm>
            <a:off x="7696624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 userDrawn="1"/>
        </p:nvSpPr>
        <p:spPr>
          <a:xfrm>
            <a:off x="511452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 userDrawn="1"/>
        </p:nvSpPr>
        <p:spPr>
          <a:xfrm>
            <a:off x="511452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" name="组合 135"/>
          <p:cNvGrpSpPr/>
          <p:nvPr userDrawn="1"/>
        </p:nvGrpSpPr>
        <p:grpSpPr>
          <a:xfrm>
            <a:off x="7746284" y="5883976"/>
            <a:ext cx="324000" cy="528000"/>
            <a:chOff x="5410200" y="2000252"/>
            <a:chExt cx="949791" cy="1028698"/>
          </a:xfrm>
        </p:grpSpPr>
        <p:pic>
          <p:nvPicPr>
            <p:cNvPr id="13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3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39" name="图片 10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31" y="3147614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10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829" y="562066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" name="文本框 158"/>
          <p:cNvSpPr txBox="1"/>
          <p:nvPr userDrawn="1"/>
        </p:nvSpPr>
        <p:spPr>
          <a:xfrm>
            <a:off x="8250754" y="231361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0" name="文本框 159"/>
          <p:cNvSpPr txBox="1"/>
          <p:nvPr userDrawn="1"/>
        </p:nvSpPr>
        <p:spPr>
          <a:xfrm>
            <a:off x="8272365" y="3912996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1" name="文本框 160"/>
          <p:cNvSpPr txBox="1"/>
          <p:nvPr userDrawn="1"/>
        </p:nvSpPr>
        <p:spPr>
          <a:xfrm>
            <a:off x="8250753" y="629036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pic>
        <p:nvPicPr>
          <p:cNvPr id="163" name="图片 1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273090" y="1777719"/>
            <a:ext cx="461113" cy="496168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22" y="3284293"/>
            <a:ext cx="337637" cy="450183"/>
          </a:xfrm>
          <a:prstGeom prst="rect">
            <a:avLst/>
          </a:prstGeom>
        </p:spPr>
      </p:pic>
      <p:grpSp>
        <p:nvGrpSpPr>
          <p:cNvPr id="165" name="组合 164"/>
          <p:cNvGrpSpPr/>
          <p:nvPr userDrawn="1"/>
        </p:nvGrpSpPr>
        <p:grpSpPr>
          <a:xfrm>
            <a:off x="5258741" y="3254829"/>
            <a:ext cx="324000" cy="528000"/>
            <a:chOff x="4743800" y="1200150"/>
            <a:chExt cx="688104" cy="624593"/>
          </a:xfrm>
        </p:grpSpPr>
        <p:pic>
          <p:nvPicPr>
            <p:cNvPr id="16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6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66" y="4371947"/>
            <a:ext cx="337637" cy="450183"/>
          </a:xfrm>
          <a:prstGeom prst="rect">
            <a:avLst/>
          </a:prstGeom>
        </p:spPr>
      </p:pic>
      <p:grpSp>
        <p:nvGrpSpPr>
          <p:cNvPr id="169" name="组合 168"/>
          <p:cNvGrpSpPr/>
          <p:nvPr userDrawn="1"/>
        </p:nvGrpSpPr>
        <p:grpSpPr>
          <a:xfrm>
            <a:off x="5291067" y="4333037"/>
            <a:ext cx="324000" cy="528000"/>
            <a:chOff x="4743800" y="1200150"/>
            <a:chExt cx="688104" cy="624593"/>
          </a:xfrm>
        </p:grpSpPr>
        <p:pic>
          <p:nvPicPr>
            <p:cNvPr id="17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2" name="矩形 171"/>
          <p:cNvSpPr/>
          <p:nvPr userDrawn="1"/>
        </p:nvSpPr>
        <p:spPr>
          <a:xfrm>
            <a:off x="518564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3" name="矩形 172"/>
          <p:cNvSpPr/>
          <p:nvPr userDrawn="1"/>
        </p:nvSpPr>
        <p:spPr>
          <a:xfrm>
            <a:off x="599172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4" name="矩形 173"/>
          <p:cNvSpPr/>
          <p:nvPr userDrawn="1"/>
        </p:nvSpPr>
        <p:spPr>
          <a:xfrm>
            <a:off x="611653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5" name="矩形 174"/>
          <p:cNvSpPr/>
          <p:nvPr userDrawn="1"/>
        </p:nvSpPr>
        <p:spPr>
          <a:xfrm>
            <a:off x="615886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6" name="矩形 175"/>
          <p:cNvSpPr/>
          <p:nvPr userDrawn="1"/>
        </p:nvSpPr>
        <p:spPr>
          <a:xfrm>
            <a:off x="415661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7" name="矩形 176"/>
          <p:cNvSpPr/>
          <p:nvPr userDrawn="1"/>
        </p:nvSpPr>
        <p:spPr>
          <a:xfrm>
            <a:off x="325111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AutoShape 30"/>
          <p:cNvSpPr>
            <a:spLocks noChangeArrowheads="1"/>
          </p:cNvSpPr>
          <p:nvPr userDrawn="1"/>
        </p:nvSpPr>
        <p:spPr bwMode="auto">
          <a:xfrm>
            <a:off x="2680178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0779" y="6034388"/>
            <a:ext cx="609600" cy="711200"/>
          </a:xfrm>
          <a:prstGeom prst="rect">
            <a:avLst/>
          </a:prstGeom>
        </p:spPr>
      </p:pic>
      <p:pic>
        <p:nvPicPr>
          <p:cNvPr id="180" name="图片 17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179" y="6005960"/>
            <a:ext cx="609600" cy="711200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99" y="6069901"/>
            <a:ext cx="406349" cy="541799"/>
          </a:xfrm>
          <a:prstGeom prst="rect">
            <a:avLst/>
          </a:prstGeom>
        </p:spPr>
      </p:pic>
      <p:sp>
        <p:nvSpPr>
          <p:cNvPr id="182" name="矩形 181"/>
          <p:cNvSpPr/>
          <p:nvPr userDrawn="1"/>
        </p:nvSpPr>
        <p:spPr>
          <a:xfrm>
            <a:off x="434096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887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6482"/>
            <a:ext cx="8229600" cy="9398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48965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48965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2F928-D1A2-4B8E-971B-F32D722CC8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1357313" y="714375"/>
            <a:ext cx="7056437" cy="36513"/>
          </a:xfrm>
          <a:prstGeom prst="rect">
            <a:avLst/>
          </a:prstGeom>
          <a:gradFill flip="none" rotWithShape="1">
            <a:gsLst>
              <a:gs pos="29000">
                <a:schemeClr val="tx2">
                  <a:lumMod val="60000"/>
                  <a:lumOff val="40000"/>
                </a:schemeClr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9137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84789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050554" y="2554765"/>
            <a:ext cx="461113" cy="496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83771"/>
            <a:ext cx="337637" cy="4501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079231"/>
            <a:ext cx="337637" cy="450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74693"/>
            <a:ext cx="337637" cy="450183"/>
          </a:xfrm>
          <a:prstGeom prst="rect">
            <a:avLst/>
          </a:prstGeom>
        </p:spPr>
      </p:pic>
      <p:sp>
        <p:nvSpPr>
          <p:cNvPr id="9" name="AutoShape 30"/>
          <p:cNvSpPr>
            <a:spLocks noChangeArrowheads="1"/>
          </p:cNvSpPr>
          <p:nvPr userDrawn="1"/>
        </p:nvSpPr>
        <p:spPr bwMode="auto">
          <a:xfrm>
            <a:off x="52605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AutoShape 30"/>
          <p:cNvSpPr>
            <a:spLocks noChangeArrowheads="1"/>
          </p:cNvSpPr>
          <p:nvPr userDrawn="1"/>
        </p:nvSpPr>
        <p:spPr bwMode="auto">
          <a:xfrm>
            <a:off x="299551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300486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300486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 userDrawn="1"/>
        </p:nvSpPr>
        <p:spPr bwMode="auto">
          <a:xfrm>
            <a:off x="4737690" y="95826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AutoShape 30"/>
          <p:cNvSpPr>
            <a:spLocks noChangeArrowheads="1"/>
          </p:cNvSpPr>
          <p:nvPr userDrawn="1"/>
        </p:nvSpPr>
        <p:spPr bwMode="auto">
          <a:xfrm>
            <a:off x="7453036" y="56022"/>
            <a:ext cx="1367446" cy="5294465"/>
          </a:xfrm>
          <a:prstGeom prst="roundRect">
            <a:avLst>
              <a:gd name="adj" fmla="val 2995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市中心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7143040" y="5604231"/>
            <a:ext cx="1965255" cy="1157405"/>
            <a:chOff x="2362200" y="1809750"/>
            <a:chExt cx="3020568" cy="1600200"/>
          </a:xfrm>
        </p:grpSpPr>
        <p:sp>
          <p:nvSpPr>
            <p:cNvPr id="18" name="big cloud"/>
            <p:cNvSpPr>
              <a:spLocks noChangeAspect="1"/>
            </p:cNvSpPr>
            <p:nvPr/>
          </p:nvSpPr>
          <p:spPr bwMode="auto">
            <a:xfrm>
              <a:off x="2362200" y="1809750"/>
              <a:ext cx="3020568" cy="1600200"/>
            </a:xfrm>
            <a:custGeom>
              <a:avLst/>
              <a:gdLst/>
              <a:ahLst/>
              <a:cxnLst>
                <a:cxn ang="0">
                  <a:pos x="6359" y="0"/>
                </a:cxn>
                <a:cxn ang="0">
                  <a:pos x="4385" y="1129"/>
                </a:cxn>
                <a:cxn ang="0">
                  <a:pos x="3525" y="915"/>
                </a:cxn>
                <a:cxn ang="0">
                  <a:pos x="1888" y="1923"/>
                </a:cxn>
                <a:cxn ang="0">
                  <a:pos x="1378" y="1826"/>
                </a:cxn>
                <a:cxn ang="0">
                  <a:pos x="0" y="3203"/>
                </a:cxn>
                <a:cxn ang="0">
                  <a:pos x="1301" y="4578"/>
                </a:cxn>
                <a:cxn ang="0">
                  <a:pos x="1301" y="4581"/>
                </a:cxn>
                <a:cxn ang="0">
                  <a:pos x="6359" y="4581"/>
                </a:cxn>
                <a:cxn ang="0">
                  <a:pos x="8650" y="2290"/>
                </a:cxn>
                <a:cxn ang="0">
                  <a:pos x="6359" y="0"/>
                </a:cxn>
              </a:cxnLst>
              <a:rect l="0" t="0" r="r" b="b"/>
              <a:pathLst>
                <a:path w="8650" h="4581">
                  <a:moveTo>
                    <a:pt x="6359" y="0"/>
                  </a:moveTo>
                  <a:cubicBezTo>
                    <a:pt x="5518" y="0"/>
                    <a:pt x="4783" y="453"/>
                    <a:pt x="4385" y="1129"/>
                  </a:cubicBezTo>
                  <a:cubicBezTo>
                    <a:pt x="4128" y="993"/>
                    <a:pt x="3836" y="915"/>
                    <a:pt x="3525" y="915"/>
                  </a:cubicBezTo>
                  <a:cubicBezTo>
                    <a:pt x="2809" y="915"/>
                    <a:pt x="2190" y="1325"/>
                    <a:pt x="1888" y="1923"/>
                  </a:cubicBezTo>
                  <a:cubicBezTo>
                    <a:pt x="1730" y="1860"/>
                    <a:pt x="1558" y="1826"/>
                    <a:pt x="1378" y="1826"/>
                  </a:cubicBezTo>
                  <a:cubicBezTo>
                    <a:pt x="617" y="1826"/>
                    <a:pt x="0" y="2442"/>
                    <a:pt x="0" y="3203"/>
                  </a:cubicBezTo>
                  <a:cubicBezTo>
                    <a:pt x="0" y="3938"/>
                    <a:pt x="576" y="4538"/>
                    <a:pt x="1301" y="4578"/>
                  </a:cubicBezTo>
                  <a:cubicBezTo>
                    <a:pt x="1301" y="4581"/>
                    <a:pt x="1301" y="4581"/>
                    <a:pt x="1301" y="4581"/>
                  </a:cubicBezTo>
                  <a:cubicBezTo>
                    <a:pt x="6359" y="4581"/>
                    <a:pt x="6359" y="4581"/>
                    <a:pt x="6359" y="4581"/>
                  </a:cubicBezTo>
                  <a:cubicBezTo>
                    <a:pt x="7624" y="4581"/>
                    <a:pt x="8650" y="3555"/>
                    <a:pt x="8650" y="2290"/>
                  </a:cubicBezTo>
                  <a:cubicBezTo>
                    <a:pt x="8650" y="1025"/>
                    <a:pt x="7624" y="0"/>
                    <a:pt x="6359" y="0"/>
                  </a:cubicBez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37" tIns="28569" rIns="57137" bIns="2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1204"/>
              <a:endParaRPr lang="en-US" sz="900" b="1" dirty="0">
                <a:solidFill>
                  <a:srgbClr val="FFFFFF"/>
                </a:solidFill>
                <a:latin typeface="Segoe UI Light" pitchFamily="34" charset="0"/>
              </a:endParaRPr>
            </a:p>
          </p:txBody>
        </p:sp>
        <p:grpSp>
          <p:nvGrpSpPr>
            <p:cNvPr id="19" name="Group 28"/>
            <p:cNvGrpSpPr/>
            <p:nvPr/>
          </p:nvGrpSpPr>
          <p:grpSpPr>
            <a:xfrm>
              <a:off x="3495184" y="2720458"/>
              <a:ext cx="713574" cy="631316"/>
              <a:chOff x="6269618" y="4646227"/>
              <a:chExt cx="1141716" cy="1010105"/>
            </a:xfrm>
            <a:solidFill>
              <a:schemeClr val="bg2"/>
            </a:solidFill>
          </p:grpSpPr>
          <p:sp>
            <p:nvSpPr>
              <p:cNvPr id="23" name="Man's Body"/>
              <p:cNvSpPr>
                <a:spLocks/>
              </p:cNvSpPr>
              <p:nvPr/>
            </p:nvSpPr>
            <p:spPr bwMode="auto">
              <a:xfrm>
                <a:off x="6269618" y="5237580"/>
                <a:ext cx="863928" cy="418752"/>
              </a:xfrm>
              <a:custGeom>
                <a:avLst/>
                <a:gdLst>
                  <a:gd name="T0" fmla="*/ 1522 w 1650"/>
                  <a:gd name="T1" fmla="*/ 697 h 800"/>
                  <a:gd name="T2" fmla="*/ 1611 w 1650"/>
                  <a:gd name="T3" fmla="*/ 342 h 800"/>
                  <a:gd name="T4" fmla="*/ 1196 w 1650"/>
                  <a:gd name="T5" fmla="*/ 161 h 800"/>
                  <a:gd name="T6" fmla="*/ 1100 w 1650"/>
                  <a:gd name="T7" fmla="*/ 7 h 800"/>
                  <a:gd name="T8" fmla="*/ 815 w 1650"/>
                  <a:gd name="T9" fmla="*/ 130 h 800"/>
                  <a:gd name="T10" fmla="*/ 568 w 1650"/>
                  <a:gd name="T11" fmla="*/ 4 h 800"/>
                  <a:gd name="T12" fmla="*/ 498 w 1650"/>
                  <a:gd name="T13" fmla="*/ 134 h 800"/>
                  <a:gd name="T14" fmla="*/ 806 w 1650"/>
                  <a:gd name="T15" fmla="*/ 275 h 800"/>
                  <a:gd name="T16" fmla="*/ 1056 w 1650"/>
                  <a:gd name="T17" fmla="*/ 219 h 800"/>
                  <a:gd name="T18" fmla="*/ 794 w 1650"/>
                  <a:gd name="T19" fmla="*/ 330 h 800"/>
                  <a:gd name="T20" fmla="*/ 401 w 1650"/>
                  <a:gd name="T21" fmla="*/ 179 h 800"/>
                  <a:gd name="T22" fmla="*/ 42 w 1650"/>
                  <a:gd name="T23" fmla="*/ 342 h 800"/>
                  <a:gd name="T24" fmla="*/ 189 w 1650"/>
                  <a:gd name="T25" fmla="*/ 775 h 800"/>
                  <a:gd name="T26" fmla="*/ 329 w 1650"/>
                  <a:gd name="T27" fmla="*/ 553 h 800"/>
                  <a:gd name="T28" fmla="*/ 271 w 1650"/>
                  <a:gd name="T29" fmla="*/ 781 h 800"/>
                  <a:gd name="T30" fmla="*/ 826 w 1650"/>
                  <a:gd name="T31" fmla="*/ 799 h 800"/>
                  <a:gd name="T32" fmla="*/ 1463 w 1650"/>
                  <a:gd name="T33" fmla="*/ 775 h 800"/>
                  <a:gd name="T34" fmla="*/ 1464 w 1650"/>
                  <a:gd name="T35" fmla="*/ 774 h 800"/>
                  <a:gd name="T36" fmla="*/ 1406 w 1650"/>
                  <a:gd name="T37" fmla="*/ 553 h 800"/>
                  <a:gd name="T38" fmla="*/ 1522 w 1650"/>
                  <a:gd name="T39" fmla="*/ 697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0" h="800">
                    <a:moveTo>
                      <a:pt x="1522" y="697"/>
                    </a:moveTo>
                    <a:cubicBezTo>
                      <a:pt x="1635" y="516"/>
                      <a:pt x="1650" y="408"/>
                      <a:pt x="1611" y="342"/>
                    </a:cubicBezTo>
                    <a:cubicBezTo>
                      <a:pt x="1571" y="277"/>
                      <a:pt x="1294" y="184"/>
                      <a:pt x="1196" y="161"/>
                    </a:cubicBezTo>
                    <a:cubicBezTo>
                      <a:pt x="1155" y="151"/>
                      <a:pt x="1119" y="12"/>
                      <a:pt x="1100" y="7"/>
                    </a:cubicBezTo>
                    <a:cubicBezTo>
                      <a:pt x="1082" y="1"/>
                      <a:pt x="998" y="123"/>
                      <a:pt x="815" y="130"/>
                    </a:cubicBezTo>
                    <a:cubicBezTo>
                      <a:pt x="747" y="132"/>
                      <a:pt x="587" y="0"/>
                      <a:pt x="568" y="4"/>
                    </a:cubicBezTo>
                    <a:cubicBezTo>
                      <a:pt x="548" y="7"/>
                      <a:pt x="495" y="110"/>
                      <a:pt x="498" y="134"/>
                    </a:cubicBezTo>
                    <a:cubicBezTo>
                      <a:pt x="501" y="157"/>
                      <a:pt x="657" y="273"/>
                      <a:pt x="806" y="275"/>
                    </a:cubicBezTo>
                    <a:cubicBezTo>
                      <a:pt x="1017" y="279"/>
                      <a:pt x="1056" y="219"/>
                      <a:pt x="1056" y="219"/>
                    </a:cubicBezTo>
                    <a:cubicBezTo>
                      <a:pt x="1056" y="219"/>
                      <a:pt x="1010" y="327"/>
                      <a:pt x="794" y="330"/>
                    </a:cubicBezTo>
                    <a:cubicBezTo>
                      <a:pt x="573" y="333"/>
                      <a:pt x="425" y="183"/>
                      <a:pt x="401" y="179"/>
                    </a:cubicBezTo>
                    <a:cubicBezTo>
                      <a:pt x="377" y="174"/>
                      <a:pt x="83" y="279"/>
                      <a:pt x="42" y="342"/>
                    </a:cubicBezTo>
                    <a:cubicBezTo>
                      <a:pt x="0" y="406"/>
                      <a:pt x="9" y="570"/>
                      <a:pt x="189" y="775"/>
                    </a:cubicBezTo>
                    <a:cubicBezTo>
                      <a:pt x="208" y="657"/>
                      <a:pt x="306" y="566"/>
                      <a:pt x="329" y="553"/>
                    </a:cubicBezTo>
                    <a:cubicBezTo>
                      <a:pt x="299" y="610"/>
                      <a:pt x="272" y="716"/>
                      <a:pt x="271" y="781"/>
                    </a:cubicBezTo>
                    <a:cubicBezTo>
                      <a:pt x="523" y="799"/>
                      <a:pt x="740" y="800"/>
                      <a:pt x="826" y="799"/>
                    </a:cubicBezTo>
                    <a:cubicBezTo>
                      <a:pt x="922" y="800"/>
                      <a:pt x="1176" y="799"/>
                      <a:pt x="1463" y="775"/>
                    </a:cubicBezTo>
                    <a:cubicBezTo>
                      <a:pt x="1463" y="775"/>
                      <a:pt x="1463" y="774"/>
                      <a:pt x="1464" y="774"/>
                    </a:cubicBezTo>
                    <a:cubicBezTo>
                      <a:pt x="1454" y="709"/>
                      <a:pt x="1436" y="608"/>
                      <a:pt x="1406" y="553"/>
                    </a:cubicBezTo>
                    <a:cubicBezTo>
                      <a:pt x="1424" y="563"/>
                      <a:pt x="1485" y="619"/>
                      <a:pt x="1522" y="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4" name="Man's Face"/>
              <p:cNvSpPr>
                <a:spLocks/>
              </p:cNvSpPr>
              <p:nvPr/>
            </p:nvSpPr>
            <p:spPr bwMode="auto">
              <a:xfrm>
                <a:off x="6435097" y="4646227"/>
                <a:ext cx="501029" cy="620542"/>
              </a:xfrm>
              <a:custGeom>
                <a:avLst/>
                <a:gdLst>
                  <a:gd name="T0" fmla="*/ 114 w 957"/>
                  <a:gd name="T1" fmla="*/ 612 h 1185"/>
                  <a:gd name="T2" fmla="*/ 82 w 957"/>
                  <a:gd name="T3" fmla="*/ 660 h 1185"/>
                  <a:gd name="T4" fmla="*/ 164 w 957"/>
                  <a:gd name="T5" fmla="*/ 831 h 1185"/>
                  <a:gd name="T6" fmla="*/ 266 w 957"/>
                  <a:gd name="T7" fmla="*/ 1049 h 1185"/>
                  <a:gd name="T8" fmla="*/ 499 w 957"/>
                  <a:gd name="T9" fmla="*/ 1185 h 1185"/>
                  <a:gd name="T10" fmla="*/ 716 w 957"/>
                  <a:gd name="T11" fmla="*/ 1076 h 1185"/>
                  <a:gd name="T12" fmla="*/ 834 w 957"/>
                  <a:gd name="T13" fmla="*/ 841 h 1185"/>
                  <a:gd name="T14" fmla="*/ 862 w 957"/>
                  <a:gd name="T15" fmla="*/ 824 h 1185"/>
                  <a:gd name="T16" fmla="*/ 911 w 957"/>
                  <a:gd name="T17" fmla="*/ 629 h 1185"/>
                  <a:gd name="T18" fmla="*/ 865 w 957"/>
                  <a:gd name="T19" fmla="*/ 596 h 1185"/>
                  <a:gd name="T20" fmla="*/ 865 w 957"/>
                  <a:gd name="T21" fmla="*/ 507 h 1185"/>
                  <a:gd name="T22" fmla="*/ 499 w 957"/>
                  <a:gd name="T23" fmla="*/ 306 h 1185"/>
                  <a:gd name="T24" fmla="*/ 854 w 957"/>
                  <a:gd name="T25" fmla="*/ 407 h 1185"/>
                  <a:gd name="T26" fmla="*/ 897 w 957"/>
                  <a:gd name="T27" fmla="*/ 446 h 1185"/>
                  <a:gd name="T28" fmla="*/ 954 w 957"/>
                  <a:gd name="T29" fmla="*/ 391 h 1185"/>
                  <a:gd name="T30" fmla="*/ 775 w 957"/>
                  <a:gd name="T31" fmla="*/ 169 h 1185"/>
                  <a:gd name="T32" fmla="*/ 318 w 957"/>
                  <a:gd name="T33" fmla="*/ 76 h 1185"/>
                  <a:gd name="T34" fmla="*/ 46 w 957"/>
                  <a:gd name="T35" fmla="*/ 437 h 1185"/>
                  <a:gd name="T36" fmla="*/ 114 w 957"/>
                  <a:gd name="T37" fmla="*/ 612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7" h="1185">
                    <a:moveTo>
                      <a:pt x="114" y="612"/>
                    </a:moveTo>
                    <a:cubicBezTo>
                      <a:pt x="114" y="612"/>
                      <a:pt x="69" y="611"/>
                      <a:pt x="82" y="660"/>
                    </a:cubicBezTo>
                    <a:cubicBezTo>
                      <a:pt x="98" y="718"/>
                      <a:pt x="122" y="828"/>
                      <a:pt x="164" y="831"/>
                    </a:cubicBezTo>
                    <a:cubicBezTo>
                      <a:pt x="167" y="940"/>
                      <a:pt x="253" y="1029"/>
                      <a:pt x="266" y="1049"/>
                    </a:cubicBezTo>
                    <a:cubicBezTo>
                      <a:pt x="278" y="1069"/>
                      <a:pt x="435" y="1185"/>
                      <a:pt x="499" y="1185"/>
                    </a:cubicBezTo>
                    <a:cubicBezTo>
                      <a:pt x="563" y="1185"/>
                      <a:pt x="670" y="1112"/>
                      <a:pt x="716" y="1076"/>
                    </a:cubicBezTo>
                    <a:cubicBezTo>
                      <a:pt x="763" y="1039"/>
                      <a:pt x="818" y="963"/>
                      <a:pt x="834" y="841"/>
                    </a:cubicBezTo>
                    <a:cubicBezTo>
                      <a:pt x="849" y="844"/>
                      <a:pt x="862" y="824"/>
                      <a:pt x="862" y="824"/>
                    </a:cubicBezTo>
                    <a:cubicBezTo>
                      <a:pt x="862" y="824"/>
                      <a:pt x="911" y="659"/>
                      <a:pt x="911" y="629"/>
                    </a:cubicBezTo>
                    <a:cubicBezTo>
                      <a:pt x="911" y="599"/>
                      <a:pt x="865" y="596"/>
                      <a:pt x="865" y="596"/>
                    </a:cubicBezTo>
                    <a:cubicBezTo>
                      <a:pt x="865" y="596"/>
                      <a:pt x="876" y="531"/>
                      <a:pt x="865" y="507"/>
                    </a:cubicBezTo>
                    <a:cubicBezTo>
                      <a:pt x="854" y="482"/>
                      <a:pt x="713" y="324"/>
                      <a:pt x="499" y="306"/>
                    </a:cubicBezTo>
                    <a:cubicBezTo>
                      <a:pt x="554" y="289"/>
                      <a:pt x="688" y="267"/>
                      <a:pt x="854" y="407"/>
                    </a:cubicBezTo>
                    <a:cubicBezTo>
                      <a:pt x="868" y="419"/>
                      <a:pt x="871" y="441"/>
                      <a:pt x="897" y="446"/>
                    </a:cubicBezTo>
                    <a:cubicBezTo>
                      <a:pt x="922" y="451"/>
                      <a:pt x="951" y="416"/>
                      <a:pt x="954" y="391"/>
                    </a:cubicBezTo>
                    <a:cubicBezTo>
                      <a:pt x="957" y="365"/>
                      <a:pt x="917" y="298"/>
                      <a:pt x="775" y="169"/>
                    </a:cubicBezTo>
                    <a:cubicBezTo>
                      <a:pt x="633" y="40"/>
                      <a:pt x="442" y="0"/>
                      <a:pt x="318" y="76"/>
                    </a:cubicBezTo>
                    <a:cubicBezTo>
                      <a:pt x="0" y="63"/>
                      <a:pt x="42" y="417"/>
                      <a:pt x="46" y="437"/>
                    </a:cubicBezTo>
                    <a:cubicBezTo>
                      <a:pt x="51" y="458"/>
                      <a:pt x="114" y="612"/>
                      <a:pt x="114" y="6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5" name="Woman's Body"/>
              <p:cNvSpPr>
                <a:spLocks/>
              </p:cNvSpPr>
              <p:nvPr/>
            </p:nvSpPr>
            <p:spPr bwMode="auto">
              <a:xfrm>
                <a:off x="6856520" y="4649696"/>
                <a:ext cx="554814" cy="887606"/>
              </a:xfrm>
              <a:custGeom>
                <a:avLst/>
                <a:gdLst>
                  <a:gd name="T0" fmla="*/ 34 w 1060"/>
                  <a:gd name="T1" fmla="*/ 1066 h 1695"/>
                  <a:gd name="T2" fmla="*/ 93 w 1060"/>
                  <a:gd name="T3" fmla="*/ 896 h 1695"/>
                  <a:gd name="T4" fmla="*/ 96 w 1060"/>
                  <a:gd name="T5" fmla="*/ 886 h 1695"/>
                  <a:gd name="T6" fmla="*/ 120 w 1060"/>
                  <a:gd name="T7" fmla="*/ 859 h 1695"/>
                  <a:gd name="T8" fmla="*/ 125 w 1060"/>
                  <a:gd name="T9" fmla="*/ 850 h 1695"/>
                  <a:gd name="T10" fmla="*/ 128 w 1060"/>
                  <a:gd name="T11" fmla="*/ 840 h 1695"/>
                  <a:gd name="T12" fmla="*/ 180 w 1060"/>
                  <a:gd name="T13" fmla="*/ 623 h 1695"/>
                  <a:gd name="T14" fmla="*/ 115 w 1060"/>
                  <a:gd name="T15" fmla="*/ 518 h 1695"/>
                  <a:gd name="T16" fmla="*/ 228 w 1060"/>
                  <a:gd name="T17" fmla="*/ 408 h 1695"/>
                  <a:gd name="T18" fmla="*/ 3 w 1060"/>
                  <a:gd name="T19" fmla="*/ 110 h 1695"/>
                  <a:gd name="T20" fmla="*/ 183 w 1060"/>
                  <a:gd name="T21" fmla="*/ 67 h 1695"/>
                  <a:gd name="T22" fmla="*/ 583 w 1060"/>
                  <a:gd name="T23" fmla="*/ 148 h 1695"/>
                  <a:gd name="T24" fmla="*/ 740 w 1060"/>
                  <a:gd name="T25" fmla="*/ 342 h 1695"/>
                  <a:gd name="T26" fmla="*/ 689 w 1060"/>
                  <a:gd name="T27" fmla="*/ 390 h 1695"/>
                  <a:gd name="T28" fmla="*/ 648 w 1060"/>
                  <a:gd name="T29" fmla="*/ 353 h 1695"/>
                  <a:gd name="T30" fmla="*/ 341 w 1060"/>
                  <a:gd name="T31" fmla="*/ 268 h 1695"/>
                  <a:gd name="T32" fmla="*/ 661 w 1060"/>
                  <a:gd name="T33" fmla="*/ 443 h 1695"/>
                  <a:gd name="T34" fmla="*/ 661 w 1060"/>
                  <a:gd name="T35" fmla="*/ 522 h 1695"/>
                  <a:gd name="T36" fmla="*/ 702 w 1060"/>
                  <a:gd name="T37" fmla="*/ 551 h 1695"/>
                  <a:gd name="T38" fmla="*/ 659 w 1060"/>
                  <a:gd name="T39" fmla="*/ 722 h 1695"/>
                  <a:gd name="T40" fmla="*/ 634 w 1060"/>
                  <a:gd name="T41" fmla="*/ 736 h 1695"/>
                  <a:gd name="T42" fmla="*/ 531 w 1060"/>
                  <a:gd name="T43" fmla="*/ 942 h 1695"/>
                  <a:gd name="T44" fmla="*/ 523 w 1060"/>
                  <a:gd name="T45" fmla="*/ 948 h 1695"/>
                  <a:gd name="T46" fmla="*/ 589 w 1060"/>
                  <a:gd name="T47" fmla="*/ 1022 h 1695"/>
                  <a:gd name="T48" fmla="*/ 675 w 1060"/>
                  <a:gd name="T49" fmla="*/ 1130 h 1695"/>
                  <a:gd name="T50" fmla="*/ 1038 w 1060"/>
                  <a:gd name="T51" fmla="*/ 1289 h 1695"/>
                  <a:gd name="T52" fmla="*/ 960 w 1060"/>
                  <a:gd name="T53" fmla="*/ 1599 h 1695"/>
                  <a:gd name="T54" fmla="*/ 909 w 1060"/>
                  <a:gd name="T55" fmla="*/ 1667 h 1695"/>
                  <a:gd name="T56" fmla="*/ 909 w 1060"/>
                  <a:gd name="T57" fmla="*/ 1668 h 1695"/>
                  <a:gd name="T58" fmla="*/ 541 w 1060"/>
                  <a:gd name="T59" fmla="*/ 1695 h 1695"/>
                  <a:gd name="T60" fmla="*/ 561 w 1060"/>
                  <a:gd name="T61" fmla="*/ 1427 h 1695"/>
                  <a:gd name="T62" fmla="*/ 514 w 1060"/>
                  <a:gd name="T63" fmla="*/ 1398 h 1695"/>
                  <a:gd name="T64" fmla="*/ 123 w 1060"/>
                  <a:gd name="T65" fmla="*/ 1213 h 1695"/>
                  <a:gd name="T66" fmla="*/ 73 w 1060"/>
                  <a:gd name="T67" fmla="*/ 1133 h 1695"/>
                  <a:gd name="T68" fmla="*/ 34 w 1060"/>
                  <a:gd name="T69" fmla="*/ 1066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0" h="1695">
                    <a:moveTo>
                      <a:pt x="34" y="1066"/>
                    </a:moveTo>
                    <a:cubicBezTo>
                      <a:pt x="35" y="1039"/>
                      <a:pt x="115" y="935"/>
                      <a:pt x="93" y="896"/>
                    </a:cubicBezTo>
                    <a:cubicBezTo>
                      <a:pt x="94" y="893"/>
                      <a:pt x="95" y="890"/>
                      <a:pt x="96" y="886"/>
                    </a:cubicBezTo>
                    <a:cubicBezTo>
                      <a:pt x="106" y="878"/>
                      <a:pt x="114" y="868"/>
                      <a:pt x="120" y="859"/>
                    </a:cubicBezTo>
                    <a:cubicBezTo>
                      <a:pt x="125" y="850"/>
                      <a:pt x="125" y="850"/>
                      <a:pt x="125" y="850"/>
                    </a:cubicBezTo>
                    <a:cubicBezTo>
                      <a:pt x="128" y="840"/>
                      <a:pt x="128" y="840"/>
                      <a:pt x="128" y="840"/>
                    </a:cubicBezTo>
                    <a:cubicBezTo>
                      <a:pt x="163" y="723"/>
                      <a:pt x="180" y="650"/>
                      <a:pt x="180" y="623"/>
                    </a:cubicBezTo>
                    <a:cubicBezTo>
                      <a:pt x="185" y="570"/>
                      <a:pt x="115" y="543"/>
                      <a:pt x="115" y="518"/>
                    </a:cubicBezTo>
                    <a:cubicBezTo>
                      <a:pt x="115" y="493"/>
                      <a:pt x="226" y="421"/>
                      <a:pt x="228" y="408"/>
                    </a:cubicBezTo>
                    <a:cubicBezTo>
                      <a:pt x="244" y="348"/>
                      <a:pt x="7" y="138"/>
                      <a:pt x="3" y="110"/>
                    </a:cubicBezTo>
                    <a:cubicBezTo>
                      <a:pt x="0" y="82"/>
                      <a:pt x="160" y="40"/>
                      <a:pt x="183" y="67"/>
                    </a:cubicBezTo>
                    <a:cubicBezTo>
                      <a:pt x="291" y="0"/>
                      <a:pt x="458" y="35"/>
                      <a:pt x="583" y="148"/>
                    </a:cubicBezTo>
                    <a:cubicBezTo>
                      <a:pt x="707" y="261"/>
                      <a:pt x="743" y="325"/>
                      <a:pt x="740" y="342"/>
                    </a:cubicBezTo>
                    <a:cubicBezTo>
                      <a:pt x="737" y="359"/>
                      <a:pt x="707" y="390"/>
                      <a:pt x="689" y="390"/>
                    </a:cubicBezTo>
                    <a:cubicBezTo>
                      <a:pt x="672" y="390"/>
                      <a:pt x="661" y="364"/>
                      <a:pt x="648" y="353"/>
                    </a:cubicBezTo>
                    <a:cubicBezTo>
                      <a:pt x="504" y="234"/>
                      <a:pt x="388" y="253"/>
                      <a:pt x="341" y="268"/>
                    </a:cubicBezTo>
                    <a:cubicBezTo>
                      <a:pt x="528" y="284"/>
                      <a:pt x="653" y="421"/>
                      <a:pt x="661" y="443"/>
                    </a:cubicBezTo>
                    <a:cubicBezTo>
                      <a:pt x="670" y="466"/>
                      <a:pt x="661" y="522"/>
                      <a:pt x="661" y="522"/>
                    </a:cubicBezTo>
                    <a:cubicBezTo>
                      <a:pt x="661" y="522"/>
                      <a:pt x="702" y="525"/>
                      <a:pt x="702" y="551"/>
                    </a:cubicBezTo>
                    <a:cubicBezTo>
                      <a:pt x="702" y="577"/>
                      <a:pt x="659" y="722"/>
                      <a:pt x="659" y="722"/>
                    </a:cubicBezTo>
                    <a:cubicBezTo>
                      <a:pt x="659" y="722"/>
                      <a:pt x="648" y="739"/>
                      <a:pt x="634" y="736"/>
                    </a:cubicBezTo>
                    <a:cubicBezTo>
                      <a:pt x="621" y="843"/>
                      <a:pt x="572" y="910"/>
                      <a:pt x="531" y="942"/>
                    </a:cubicBezTo>
                    <a:cubicBezTo>
                      <a:pt x="529" y="944"/>
                      <a:pt x="526" y="946"/>
                      <a:pt x="523" y="948"/>
                    </a:cubicBezTo>
                    <a:cubicBezTo>
                      <a:pt x="538" y="1019"/>
                      <a:pt x="589" y="1022"/>
                      <a:pt x="589" y="1022"/>
                    </a:cubicBezTo>
                    <a:cubicBezTo>
                      <a:pt x="610" y="1074"/>
                      <a:pt x="639" y="1121"/>
                      <a:pt x="675" y="1130"/>
                    </a:cubicBezTo>
                    <a:cubicBezTo>
                      <a:pt x="760" y="1150"/>
                      <a:pt x="1024" y="1252"/>
                      <a:pt x="1038" y="1289"/>
                    </a:cubicBezTo>
                    <a:cubicBezTo>
                      <a:pt x="1052" y="1326"/>
                      <a:pt x="1060" y="1441"/>
                      <a:pt x="960" y="1599"/>
                    </a:cubicBezTo>
                    <a:cubicBezTo>
                      <a:pt x="934" y="1645"/>
                      <a:pt x="909" y="1667"/>
                      <a:pt x="909" y="1667"/>
                    </a:cubicBezTo>
                    <a:cubicBezTo>
                      <a:pt x="909" y="1667"/>
                      <a:pt x="909" y="1667"/>
                      <a:pt x="909" y="1668"/>
                    </a:cubicBezTo>
                    <a:cubicBezTo>
                      <a:pt x="817" y="1675"/>
                      <a:pt x="620" y="1691"/>
                      <a:pt x="541" y="1695"/>
                    </a:cubicBezTo>
                    <a:cubicBezTo>
                      <a:pt x="541" y="1695"/>
                      <a:pt x="630" y="1516"/>
                      <a:pt x="561" y="1427"/>
                    </a:cubicBezTo>
                    <a:cubicBezTo>
                      <a:pt x="553" y="1417"/>
                      <a:pt x="514" y="1398"/>
                      <a:pt x="514" y="1398"/>
                    </a:cubicBezTo>
                    <a:cubicBezTo>
                      <a:pt x="481" y="1381"/>
                      <a:pt x="225" y="1237"/>
                      <a:pt x="123" y="1213"/>
                    </a:cubicBezTo>
                    <a:cubicBezTo>
                      <a:pt x="123" y="1213"/>
                      <a:pt x="102" y="1203"/>
                      <a:pt x="73" y="1133"/>
                    </a:cubicBezTo>
                    <a:cubicBezTo>
                      <a:pt x="73" y="1133"/>
                      <a:pt x="33" y="1093"/>
                      <a:pt x="34" y="10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6" name="Woman's Hair"/>
              <p:cNvSpPr>
                <a:spLocks/>
              </p:cNvSpPr>
              <p:nvPr/>
            </p:nvSpPr>
            <p:spPr bwMode="auto">
              <a:xfrm>
                <a:off x="7125159" y="4848040"/>
                <a:ext cx="158581" cy="317396"/>
              </a:xfrm>
              <a:custGeom>
                <a:avLst/>
                <a:gdLst>
                  <a:gd name="T0" fmla="*/ 3 w 303"/>
                  <a:gd name="T1" fmla="*/ 572 h 606"/>
                  <a:gd name="T2" fmla="*/ 84 w 303"/>
                  <a:gd name="T3" fmla="*/ 400 h 606"/>
                  <a:gd name="T4" fmla="*/ 105 w 303"/>
                  <a:gd name="T5" fmla="*/ 376 h 606"/>
                  <a:gd name="T6" fmla="*/ 109 w 303"/>
                  <a:gd name="T7" fmla="*/ 369 h 606"/>
                  <a:gd name="T8" fmla="*/ 112 w 303"/>
                  <a:gd name="T9" fmla="*/ 360 h 606"/>
                  <a:gd name="T10" fmla="*/ 157 w 303"/>
                  <a:gd name="T11" fmla="*/ 172 h 606"/>
                  <a:gd name="T12" fmla="*/ 120 w 303"/>
                  <a:gd name="T13" fmla="*/ 99 h 606"/>
                  <a:gd name="T14" fmla="*/ 122 w 303"/>
                  <a:gd name="T15" fmla="*/ 41 h 606"/>
                  <a:gd name="T16" fmla="*/ 160 w 303"/>
                  <a:gd name="T17" fmla="*/ 4 h 606"/>
                  <a:gd name="T18" fmla="*/ 189 w 303"/>
                  <a:gd name="T19" fmla="*/ 588 h 606"/>
                  <a:gd name="T20" fmla="*/ 3 w 303"/>
                  <a:gd name="T21" fmla="*/ 572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3" h="606">
                    <a:moveTo>
                      <a:pt x="3" y="572"/>
                    </a:moveTo>
                    <a:cubicBezTo>
                      <a:pt x="0" y="554"/>
                      <a:pt x="67" y="482"/>
                      <a:pt x="84" y="400"/>
                    </a:cubicBezTo>
                    <a:cubicBezTo>
                      <a:pt x="93" y="393"/>
                      <a:pt x="99" y="384"/>
                      <a:pt x="105" y="376"/>
                    </a:cubicBezTo>
                    <a:cubicBezTo>
                      <a:pt x="109" y="369"/>
                      <a:pt x="109" y="369"/>
                      <a:pt x="109" y="369"/>
                    </a:cubicBezTo>
                    <a:cubicBezTo>
                      <a:pt x="112" y="360"/>
                      <a:pt x="112" y="360"/>
                      <a:pt x="112" y="360"/>
                    </a:cubicBezTo>
                    <a:cubicBezTo>
                      <a:pt x="142" y="259"/>
                      <a:pt x="157" y="195"/>
                      <a:pt x="157" y="172"/>
                    </a:cubicBezTo>
                    <a:cubicBezTo>
                      <a:pt x="159" y="127"/>
                      <a:pt x="125" y="120"/>
                      <a:pt x="120" y="99"/>
                    </a:cubicBezTo>
                    <a:cubicBezTo>
                      <a:pt x="114" y="79"/>
                      <a:pt x="118" y="62"/>
                      <a:pt x="122" y="41"/>
                    </a:cubicBezTo>
                    <a:cubicBezTo>
                      <a:pt x="127" y="20"/>
                      <a:pt x="150" y="0"/>
                      <a:pt x="160" y="4"/>
                    </a:cubicBezTo>
                    <a:cubicBezTo>
                      <a:pt x="170" y="7"/>
                      <a:pt x="303" y="534"/>
                      <a:pt x="189" y="588"/>
                    </a:cubicBezTo>
                    <a:cubicBezTo>
                      <a:pt x="150" y="606"/>
                      <a:pt x="6" y="591"/>
                      <a:pt x="3" y="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</p:grpSp>
        <p:sp>
          <p:nvSpPr>
            <p:cNvPr id="20" name="Rectangle 210"/>
            <p:cNvSpPr/>
            <p:nvPr/>
          </p:nvSpPr>
          <p:spPr bwMode="auto">
            <a:xfrm rot="19483916">
              <a:off x="3254246" y="2211531"/>
              <a:ext cx="591172" cy="518578"/>
            </a:xfrm>
            <a:custGeom>
              <a:avLst/>
              <a:gdLst/>
              <a:ahLst/>
              <a:cxnLst/>
              <a:rect l="l" t="t" r="r" b="b"/>
              <a:pathLst>
                <a:path w="1142553" h="1087905">
                  <a:moveTo>
                    <a:pt x="515001" y="489177"/>
                  </a:moveTo>
                  <a:lnTo>
                    <a:pt x="148341" y="571505"/>
                  </a:lnTo>
                  <a:lnTo>
                    <a:pt x="692426" y="956284"/>
                  </a:lnTo>
                  <a:lnTo>
                    <a:pt x="648751" y="590500"/>
                  </a:lnTo>
                  <a:lnTo>
                    <a:pt x="622237" y="590500"/>
                  </a:lnTo>
                  <a:lnTo>
                    <a:pt x="622919" y="592297"/>
                  </a:lnTo>
                  <a:lnTo>
                    <a:pt x="554011" y="591938"/>
                  </a:lnTo>
                  <a:lnTo>
                    <a:pt x="530756" y="530679"/>
                  </a:lnTo>
                  <a:lnTo>
                    <a:pt x="529001" y="526206"/>
                  </a:lnTo>
                  <a:lnTo>
                    <a:pt x="529058" y="526206"/>
                  </a:lnTo>
                  <a:close/>
                  <a:moveTo>
                    <a:pt x="1005007" y="590500"/>
                  </a:moveTo>
                  <a:lnTo>
                    <a:pt x="713502" y="590500"/>
                  </a:lnTo>
                  <a:lnTo>
                    <a:pt x="755609" y="943154"/>
                  </a:lnTo>
                  <a:close/>
                  <a:moveTo>
                    <a:pt x="385190" y="147231"/>
                  </a:moveTo>
                  <a:lnTo>
                    <a:pt x="128610" y="510041"/>
                  </a:lnTo>
                  <a:lnTo>
                    <a:pt x="491950" y="428458"/>
                  </a:lnTo>
                  <a:close/>
                  <a:moveTo>
                    <a:pt x="447266" y="129598"/>
                  </a:moveTo>
                  <a:lnTo>
                    <a:pt x="597829" y="526206"/>
                  </a:lnTo>
                  <a:lnTo>
                    <a:pt x="1008079" y="526206"/>
                  </a:lnTo>
                  <a:close/>
                  <a:moveTo>
                    <a:pt x="395982" y="0"/>
                  </a:moveTo>
                  <a:lnTo>
                    <a:pt x="1142553" y="527977"/>
                  </a:lnTo>
                  <a:lnTo>
                    <a:pt x="746570" y="1087905"/>
                  </a:lnTo>
                  <a:lnTo>
                    <a:pt x="0" y="559928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57137" tIns="28569" rIns="57137" bIns="28569" rtlCol="0" anchor="ctr"/>
            <a:lstStyle/>
            <a:p>
              <a:pPr algn="ctr" defTabSz="570402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 Light" pitchFamily="34" charset="0"/>
                <a:ea typeface="ＭＳ Ｐゴシック" pitchFamily="-65" charset="-128"/>
              </a:endParaRPr>
            </a:p>
          </p:txBody>
        </p:sp>
        <p:sp>
          <p:nvSpPr>
            <p:cNvPr id="21" name="Freeform 79"/>
            <p:cNvSpPr>
              <a:spLocks noEditPoints="1"/>
            </p:cNvSpPr>
            <p:nvPr/>
          </p:nvSpPr>
          <p:spPr bwMode="auto">
            <a:xfrm>
              <a:off x="2649999" y="2669003"/>
              <a:ext cx="629517" cy="59811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  <p:pic>
          <p:nvPicPr>
            <p:cNvPr id="22" name="Picture 3" descr="C:\Users\benriga.000\Desktop\2012-06 - TechEd Europe\Tiles and Notifications\Originals\WP8 Start Screen\0552_StartScreen_Kari22_0D99048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902" y="1981660"/>
              <a:ext cx="485464" cy="127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文本框 27"/>
          <p:cNvSpPr txBox="1"/>
          <p:nvPr userDrawn="1"/>
        </p:nvSpPr>
        <p:spPr>
          <a:xfrm>
            <a:off x="294928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301076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302548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4951471"/>
            <a:ext cx="337637" cy="450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73" y="4172085"/>
            <a:ext cx="524796" cy="620023"/>
          </a:xfrm>
          <a:prstGeom prst="rect">
            <a:avLst/>
          </a:prstGeom>
        </p:spPr>
      </p:pic>
      <p:sp>
        <p:nvSpPr>
          <p:cNvPr id="33" name="文本框 32"/>
          <p:cNvSpPr txBox="1"/>
          <p:nvPr userDrawn="1"/>
        </p:nvSpPr>
        <p:spPr>
          <a:xfrm>
            <a:off x="4764816" y="1155377"/>
            <a:ext cx="772423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登记征缴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785110" y="2072221"/>
            <a:ext cx="752128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825473" y="2903218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疗生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806269" y="3762695"/>
            <a:ext cx="720804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7086600" y="0"/>
            <a:ext cx="0" cy="6814363"/>
          </a:xfrm>
          <a:prstGeom prst="line">
            <a:avLst/>
          </a:prstGeom>
          <a:ln>
            <a:solidFill>
              <a:schemeClr val="accent4">
                <a:alpha val="3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 userDrawn="1"/>
        </p:nvGrpSpPr>
        <p:grpSpPr>
          <a:xfrm>
            <a:off x="7698515" y="2848736"/>
            <a:ext cx="324000" cy="528000"/>
            <a:chOff x="5410200" y="2000252"/>
            <a:chExt cx="949791" cy="1028698"/>
          </a:xfrm>
        </p:grpSpPr>
        <p:pic>
          <p:nvPicPr>
            <p:cNvPr id="4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3" name="组合 42"/>
          <p:cNvGrpSpPr/>
          <p:nvPr userDrawn="1"/>
        </p:nvGrpSpPr>
        <p:grpSpPr>
          <a:xfrm>
            <a:off x="7698515" y="2026157"/>
            <a:ext cx="324000" cy="528000"/>
            <a:chOff x="5410200" y="2000252"/>
            <a:chExt cx="949791" cy="1028698"/>
          </a:xfrm>
        </p:grpSpPr>
        <p:pic>
          <p:nvPicPr>
            <p:cNvPr id="44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5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9" name="组合 48"/>
          <p:cNvGrpSpPr/>
          <p:nvPr userDrawn="1"/>
        </p:nvGrpSpPr>
        <p:grpSpPr>
          <a:xfrm>
            <a:off x="7698515" y="3671315"/>
            <a:ext cx="324000" cy="528000"/>
            <a:chOff x="5410200" y="2000252"/>
            <a:chExt cx="949791" cy="1028698"/>
          </a:xfrm>
        </p:grpSpPr>
        <p:pic>
          <p:nvPicPr>
            <p:cNvPr id="5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5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52" name="组合 51"/>
          <p:cNvGrpSpPr/>
          <p:nvPr userDrawn="1"/>
        </p:nvGrpSpPr>
        <p:grpSpPr>
          <a:xfrm flipH="1">
            <a:off x="4997572" y="693277"/>
            <a:ext cx="324000" cy="528000"/>
            <a:chOff x="7372305" y="851553"/>
            <a:chExt cx="890075" cy="968413"/>
          </a:xfrm>
        </p:grpSpPr>
        <p:pic>
          <p:nvPicPr>
            <p:cNvPr id="53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4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8" name="组合 57"/>
          <p:cNvGrpSpPr/>
          <p:nvPr userDrawn="1"/>
        </p:nvGrpSpPr>
        <p:grpSpPr>
          <a:xfrm flipH="1">
            <a:off x="5011516" y="2395101"/>
            <a:ext cx="324000" cy="528000"/>
            <a:chOff x="7372305" y="851553"/>
            <a:chExt cx="890075" cy="968413"/>
          </a:xfrm>
        </p:grpSpPr>
        <p:pic>
          <p:nvPicPr>
            <p:cNvPr id="59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0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1" name="组合 60"/>
          <p:cNvGrpSpPr/>
          <p:nvPr userDrawn="1"/>
        </p:nvGrpSpPr>
        <p:grpSpPr>
          <a:xfrm flipH="1">
            <a:off x="5017169" y="3246013"/>
            <a:ext cx="324000" cy="528000"/>
            <a:chOff x="7372305" y="851553"/>
            <a:chExt cx="890075" cy="968413"/>
          </a:xfrm>
        </p:grpSpPr>
        <p:pic>
          <p:nvPicPr>
            <p:cNvPr id="62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3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4" name="组合 63"/>
          <p:cNvGrpSpPr/>
          <p:nvPr userDrawn="1"/>
        </p:nvGrpSpPr>
        <p:grpSpPr>
          <a:xfrm flipH="1">
            <a:off x="4998346" y="1544189"/>
            <a:ext cx="324000" cy="528000"/>
            <a:chOff x="7372305" y="851553"/>
            <a:chExt cx="890075" cy="968413"/>
          </a:xfrm>
        </p:grpSpPr>
        <p:pic>
          <p:nvPicPr>
            <p:cNvPr id="65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6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7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85" y="933342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30"/>
          <p:cNvSpPr>
            <a:spLocks noChangeArrowheads="1"/>
          </p:cNvSpPr>
          <p:nvPr userDrawn="1"/>
        </p:nvSpPr>
        <p:spPr bwMode="auto">
          <a:xfrm>
            <a:off x="4918313" y="4661983"/>
            <a:ext cx="929732" cy="84754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现场管理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AutoShape 30"/>
          <p:cNvSpPr>
            <a:spLocks noChangeArrowheads="1"/>
          </p:cNvSpPr>
          <p:nvPr userDrawn="1"/>
        </p:nvSpPr>
        <p:spPr bwMode="auto">
          <a:xfrm>
            <a:off x="4797504" y="177801"/>
            <a:ext cx="2027029" cy="39942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685800"/>
            <a:ext cx="600185" cy="566368"/>
          </a:xfrm>
          <a:prstGeom prst="rect">
            <a:avLst/>
          </a:prstGeom>
        </p:spPr>
      </p:pic>
      <p:sp>
        <p:nvSpPr>
          <p:cNvPr id="71" name="文本框 70"/>
          <p:cNvSpPr txBox="1"/>
          <p:nvPr userDrawn="1"/>
        </p:nvSpPr>
        <p:spPr>
          <a:xfrm>
            <a:off x="554249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1705625" y="1716177"/>
            <a:ext cx="324000" cy="528000"/>
            <a:chOff x="5410200" y="2000252"/>
            <a:chExt cx="949791" cy="1028698"/>
          </a:xfrm>
        </p:grpSpPr>
        <p:pic>
          <p:nvPicPr>
            <p:cNvPr id="73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4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5" name="组合 74"/>
          <p:cNvGrpSpPr/>
          <p:nvPr userDrawn="1"/>
        </p:nvGrpSpPr>
        <p:grpSpPr>
          <a:xfrm>
            <a:off x="1114313" y="1716177"/>
            <a:ext cx="324000" cy="528000"/>
            <a:chOff x="5410200" y="2000252"/>
            <a:chExt cx="949791" cy="1028698"/>
          </a:xfrm>
        </p:grpSpPr>
        <p:pic>
          <p:nvPicPr>
            <p:cNvPr id="7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49" y="1610789"/>
            <a:ext cx="333375" cy="7093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8" y="1610789"/>
            <a:ext cx="333375" cy="70931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7" y="1610789"/>
            <a:ext cx="333375" cy="709319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 flipH="1">
            <a:off x="871778" y="2212577"/>
            <a:ext cx="324000" cy="528000"/>
            <a:chOff x="5711973" y="1651372"/>
            <a:chExt cx="763392" cy="861648"/>
          </a:xfrm>
        </p:grpSpPr>
        <p:pic>
          <p:nvPicPr>
            <p:cNvPr id="82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3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7" name="图片 8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1839417" y="2841503"/>
            <a:ext cx="423235" cy="954959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5400000">
            <a:off x="900708" y="2841502"/>
            <a:ext cx="423235" cy="954959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1839417" y="4467103"/>
            <a:ext cx="423235" cy="954959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900708" y="4467102"/>
            <a:ext cx="423235" cy="954959"/>
          </a:xfrm>
          <a:prstGeom prst="rect">
            <a:avLst/>
          </a:prstGeom>
        </p:spPr>
      </p:pic>
      <p:sp>
        <p:nvSpPr>
          <p:cNvPr id="91" name="矩形 90"/>
          <p:cNvSpPr/>
          <p:nvPr userDrawn="1"/>
        </p:nvSpPr>
        <p:spPr>
          <a:xfrm>
            <a:off x="109248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grpSp>
        <p:nvGrpSpPr>
          <p:cNvPr id="93" name="组合 92"/>
          <p:cNvGrpSpPr/>
          <p:nvPr userDrawn="1"/>
        </p:nvGrpSpPr>
        <p:grpSpPr>
          <a:xfrm>
            <a:off x="3115676" y="1426029"/>
            <a:ext cx="324000" cy="528000"/>
            <a:chOff x="4743800" y="1200150"/>
            <a:chExt cx="688104" cy="624593"/>
          </a:xfrm>
        </p:grpSpPr>
        <p:pic>
          <p:nvPicPr>
            <p:cNvPr id="94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5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6" name="组合 95"/>
          <p:cNvGrpSpPr/>
          <p:nvPr userDrawn="1"/>
        </p:nvGrpSpPr>
        <p:grpSpPr>
          <a:xfrm>
            <a:off x="3115676" y="2035629"/>
            <a:ext cx="324000" cy="528000"/>
            <a:chOff x="4743800" y="1200150"/>
            <a:chExt cx="688104" cy="624593"/>
          </a:xfrm>
        </p:grpSpPr>
        <p:pic>
          <p:nvPicPr>
            <p:cNvPr id="97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8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9" name="组合 98"/>
          <p:cNvGrpSpPr/>
          <p:nvPr userDrawn="1"/>
        </p:nvGrpSpPr>
        <p:grpSpPr>
          <a:xfrm>
            <a:off x="3115676" y="2645229"/>
            <a:ext cx="324000" cy="528000"/>
            <a:chOff x="4743800" y="1200150"/>
            <a:chExt cx="688104" cy="624593"/>
          </a:xfrm>
        </p:grpSpPr>
        <p:pic>
          <p:nvPicPr>
            <p:cNvPr id="10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2" name="组合 101"/>
          <p:cNvGrpSpPr/>
          <p:nvPr userDrawn="1"/>
        </p:nvGrpSpPr>
        <p:grpSpPr>
          <a:xfrm>
            <a:off x="3126786" y="4912561"/>
            <a:ext cx="324000" cy="528000"/>
            <a:chOff x="4743800" y="1200150"/>
            <a:chExt cx="688104" cy="624593"/>
          </a:xfrm>
        </p:grpSpPr>
        <p:pic>
          <p:nvPicPr>
            <p:cNvPr id="103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4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5" name="组合 104"/>
          <p:cNvGrpSpPr/>
          <p:nvPr userDrawn="1"/>
        </p:nvGrpSpPr>
        <p:grpSpPr>
          <a:xfrm>
            <a:off x="3126786" y="5896077"/>
            <a:ext cx="324000" cy="528000"/>
            <a:chOff x="4743800" y="1200150"/>
            <a:chExt cx="688104" cy="624593"/>
          </a:xfrm>
        </p:grpSpPr>
        <p:pic>
          <p:nvPicPr>
            <p:cNvPr id="10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8" name="AutoShape 30"/>
          <p:cNvSpPr>
            <a:spLocks noChangeArrowheads="1"/>
          </p:cNvSpPr>
          <p:nvPr userDrawn="1"/>
        </p:nvSpPr>
        <p:spPr bwMode="auto">
          <a:xfrm>
            <a:off x="283924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6" y="456409"/>
            <a:ext cx="337637" cy="45018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6" y="458166"/>
            <a:ext cx="337637" cy="450183"/>
          </a:xfrm>
          <a:prstGeom prst="rect">
            <a:avLst/>
          </a:prstGeom>
        </p:spPr>
      </p:pic>
      <p:grpSp>
        <p:nvGrpSpPr>
          <p:cNvPr id="111" name="组合 110"/>
          <p:cNvGrpSpPr/>
          <p:nvPr userDrawn="1"/>
        </p:nvGrpSpPr>
        <p:grpSpPr>
          <a:xfrm>
            <a:off x="3815655" y="405341"/>
            <a:ext cx="324000" cy="528000"/>
            <a:chOff x="4743800" y="1200150"/>
            <a:chExt cx="688104" cy="624593"/>
          </a:xfrm>
        </p:grpSpPr>
        <p:pic>
          <p:nvPicPr>
            <p:cNvPr id="11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14" name="组合 113"/>
          <p:cNvGrpSpPr/>
          <p:nvPr userDrawn="1"/>
        </p:nvGrpSpPr>
        <p:grpSpPr>
          <a:xfrm>
            <a:off x="2977455" y="405341"/>
            <a:ext cx="324000" cy="528000"/>
            <a:chOff x="4743800" y="1200150"/>
            <a:chExt cx="688104" cy="624593"/>
          </a:xfrm>
        </p:grpSpPr>
        <p:pic>
          <p:nvPicPr>
            <p:cNvPr id="11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7" name="AutoShape 30"/>
          <p:cNvSpPr>
            <a:spLocks noChangeArrowheads="1"/>
          </p:cNvSpPr>
          <p:nvPr userDrawn="1"/>
        </p:nvSpPr>
        <p:spPr bwMode="auto">
          <a:xfrm>
            <a:off x="52604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 userDrawn="1"/>
        </p:nvGrpSpPr>
        <p:grpSpPr>
          <a:xfrm>
            <a:off x="754649" y="420851"/>
            <a:ext cx="324000" cy="528000"/>
            <a:chOff x="5283050" y="1594748"/>
            <a:chExt cx="672199" cy="575932"/>
          </a:xfrm>
        </p:grpSpPr>
        <p:pic>
          <p:nvPicPr>
            <p:cNvPr id="119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0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21" name="组合 120"/>
          <p:cNvGrpSpPr/>
          <p:nvPr userDrawn="1"/>
        </p:nvGrpSpPr>
        <p:grpSpPr>
          <a:xfrm>
            <a:off x="1745249" y="415525"/>
            <a:ext cx="324000" cy="528000"/>
            <a:chOff x="5283050" y="1594748"/>
            <a:chExt cx="672199" cy="575932"/>
          </a:xfrm>
        </p:grpSpPr>
        <p:pic>
          <p:nvPicPr>
            <p:cNvPr id="122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3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24" name="图片 12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" y="474203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49" y="474203"/>
            <a:ext cx="311098" cy="414797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9" y="3516822"/>
            <a:ext cx="333375" cy="55366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4" y="5969000"/>
            <a:ext cx="311098" cy="414797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60" y="1537612"/>
            <a:ext cx="600185" cy="566368"/>
          </a:xfrm>
          <a:prstGeom prst="rect">
            <a:avLst/>
          </a:prstGeom>
        </p:spPr>
      </p:pic>
      <p:sp>
        <p:nvSpPr>
          <p:cNvPr id="131" name="文本框 130"/>
          <p:cNvSpPr txBox="1"/>
          <p:nvPr userDrawn="1"/>
        </p:nvSpPr>
        <p:spPr>
          <a:xfrm>
            <a:off x="5542494" y="2064588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3194387"/>
            <a:ext cx="600185" cy="566368"/>
          </a:xfrm>
          <a:prstGeom prst="rect">
            <a:avLst/>
          </a:prstGeom>
        </p:spPr>
      </p:pic>
      <p:sp>
        <p:nvSpPr>
          <p:cNvPr id="133" name="文本框 132"/>
          <p:cNvSpPr txBox="1"/>
          <p:nvPr userDrawn="1"/>
        </p:nvSpPr>
        <p:spPr>
          <a:xfrm>
            <a:off x="5542494" y="3765912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33" y="2388221"/>
            <a:ext cx="600185" cy="566368"/>
          </a:xfrm>
          <a:prstGeom prst="rect">
            <a:avLst/>
          </a:prstGeom>
        </p:spPr>
      </p:pic>
      <p:sp>
        <p:nvSpPr>
          <p:cNvPr id="135" name="文本框 134"/>
          <p:cNvSpPr txBox="1"/>
          <p:nvPr userDrawn="1"/>
        </p:nvSpPr>
        <p:spPr>
          <a:xfrm>
            <a:off x="5542494" y="29426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8" y="2106654"/>
            <a:ext cx="311098" cy="414797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1" y="2935579"/>
            <a:ext cx="311098" cy="414797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18" y="3747001"/>
            <a:ext cx="311098" cy="414797"/>
          </a:xfrm>
          <a:prstGeom prst="rect">
            <a:avLst/>
          </a:prstGeom>
        </p:spPr>
      </p:pic>
      <p:sp>
        <p:nvSpPr>
          <p:cNvPr id="139" name="文本框 138"/>
          <p:cNvSpPr txBox="1"/>
          <p:nvPr userDrawn="1"/>
        </p:nvSpPr>
        <p:spPr>
          <a:xfrm>
            <a:off x="296039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 userDrawn="1"/>
        </p:nvSpPr>
        <p:spPr>
          <a:xfrm>
            <a:off x="296039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5238665" y="5970517"/>
            <a:ext cx="324000" cy="528000"/>
            <a:chOff x="5410200" y="2000252"/>
            <a:chExt cx="949791" cy="1028698"/>
          </a:xfrm>
        </p:grpSpPr>
        <p:pic>
          <p:nvPicPr>
            <p:cNvPr id="14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4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1" y="2523749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0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43" y="485881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组合 145"/>
          <p:cNvGrpSpPr/>
          <p:nvPr userDrawn="1"/>
        </p:nvGrpSpPr>
        <p:grpSpPr>
          <a:xfrm>
            <a:off x="7698515" y="1203579"/>
            <a:ext cx="324000" cy="528000"/>
            <a:chOff x="5410200" y="2000252"/>
            <a:chExt cx="949791" cy="1028698"/>
          </a:xfrm>
        </p:grpSpPr>
        <p:pic>
          <p:nvPicPr>
            <p:cNvPr id="14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36" y="1291387"/>
            <a:ext cx="311098" cy="414797"/>
          </a:xfrm>
          <a:prstGeom prst="rect">
            <a:avLst/>
          </a:prstGeom>
        </p:spPr>
      </p:pic>
      <p:grpSp>
        <p:nvGrpSpPr>
          <p:cNvPr id="150" name="组合 149"/>
          <p:cNvGrpSpPr/>
          <p:nvPr userDrawn="1"/>
        </p:nvGrpSpPr>
        <p:grpSpPr>
          <a:xfrm>
            <a:off x="7698515" y="381000"/>
            <a:ext cx="324000" cy="528000"/>
            <a:chOff x="5410200" y="2000252"/>
            <a:chExt cx="949791" cy="1028698"/>
          </a:xfrm>
        </p:grpSpPr>
        <p:pic>
          <p:nvPicPr>
            <p:cNvPr id="15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5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62" y="466306"/>
            <a:ext cx="311098" cy="414797"/>
          </a:xfrm>
          <a:prstGeom prst="rect">
            <a:avLst/>
          </a:prstGeom>
        </p:spPr>
      </p:pic>
      <p:sp>
        <p:nvSpPr>
          <p:cNvPr id="154" name="文本框 153"/>
          <p:cNvSpPr txBox="1"/>
          <p:nvPr userDrawn="1"/>
        </p:nvSpPr>
        <p:spPr>
          <a:xfrm>
            <a:off x="7581509" y="889001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征缴处</a:t>
            </a:r>
          </a:p>
        </p:txBody>
      </p:sp>
      <p:sp>
        <p:nvSpPr>
          <p:cNvPr id="155" name="文本框 154"/>
          <p:cNvSpPr txBox="1"/>
          <p:nvPr userDrawn="1"/>
        </p:nvSpPr>
        <p:spPr>
          <a:xfrm>
            <a:off x="7516369" y="171925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业务一处</a:t>
            </a: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7516369" y="259108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业务二处</a:t>
            </a:r>
          </a:p>
        </p:txBody>
      </p:sp>
      <p:sp>
        <p:nvSpPr>
          <p:cNvPr id="157" name="文本框 156"/>
          <p:cNvSpPr txBox="1"/>
          <p:nvPr userDrawn="1"/>
        </p:nvSpPr>
        <p:spPr>
          <a:xfrm>
            <a:off x="7516369" y="3362119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业务三处</a:t>
            </a:r>
          </a:p>
        </p:txBody>
      </p:sp>
      <p:sp>
        <p:nvSpPr>
          <p:cNvPr id="158" name="文本框 157"/>
          <p:cNvSpPr txBox="1"/>
          <p:nvPr userDrawn="1"/>
        </p:nvSpPr>
        <p:spPr>
          <a:xfrm>
            <a:off x="7581509" y="4181585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grpSp>
        <p:nvGrpSpPr>
          <p:cNvPr id="159" name="组合 158"/>
          <p:cNvGrpSpPr/>
          <p:nvPr userDrawn="1"/>
        </p:nvGrpSpPr>
        <p:grpSpPr>
          <a:xfrm>
            <a:off x="7698515" y="4493893"/>
            <a:ext cx="324000" cy="528000"/>
            <a:chOff x="5410200" y="2000252"/>
            <a:chExt cx="949791" cy="1028698"/>
          </a:xfrm>
        </p:grpSpPr>
        <p:pic>
          <p:nvPicPr>
            <p:cNvPr id="16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6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62" name="图片 16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09" y="4530366"/>
            <a:ext cx="311098" cy="414797"/>
          </a:xfrm>
          <a:prstGeom prst="rect">
            <a:avLst/>
          </a:prstGeom>
        </p:spPr>
      </p:pic>
      <p:sp>
        <p:nvSpPr>
          <p:cNvPr id="163" name="文本框 162"/>
          <p:cNvSpPr txBox="1"/>
          <p:nvPr userDrawn="1"/>
        </p:nvSpPr>
        <p:spPr>
          <a:xfrm>
            <a:off x="7581508" y="4954262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sp>
        <p:nvSpPr>
          <p:cNvPr id="164" name="文本框 163"/>
          <p:cNvSpPr txBox="1"/>
          <p:nvPr userDrawn="1"/>
        </p:nvSpPr>
        <p:spPr>
          <a:xfrm>
            <a:off x="6098394" y="168974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5" name="文本框 164"/>
          <p:cNvSpPr txBox="1"/>
          <p:nvPr userDrawn="1"/>
        </p:nvSpPr>
        <p:spPr>
          <a:xfrm>
            <a:off x="6120005" y="3289131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6" name="文本框 165"/>
          <p:cNvSpPr txBox="1"/>
          <p:nvPr userDrawn="1"/>
        </p:nvSpPr>
        <p:spPr>
          <a:xfrm>
            <a:off x="6174067" y="5528514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sp>
        <p:nvSpPr>
          <p:cNvPr id="167" name="文本框 166"/>
          <p:cNvSpPr txBox="1"/>
          <p:nvPr userDrawn="1"/>
        </p:nvSpPr>
        <p:spPr>
          <a:xfrm>
            <a:off x="7111930" y="557547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</a:p>
        </p:txBody>
      </p: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2118960" y="1777719"/>
            <a:ext cx="461113" cy="496168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2" y="3284293"/>
            <a:ext cx="337637" cy="450183"/>
          </a:xfrm>
          <a:prstGeom prst="rect">
            <a:avLst/>
          </a:prstGeom>
        </p:spPr>
      </p:pic>
      <p:grpSp>
        <p:nvGrpSpPr>
          <p:cNvPr id="170" name="组合 169"/>
          <p:cNvGrpSpPr/>
          <p:nvPr userDrawn="1"/>
        </p:nvGrpSpPr>
        <p:grpSpPr>
          <a:xfrm>
            <a:off x="3104611" y="3254829"/>
            <a:ext cx="324000" cy="528000"/>
            <a:chOff x="4743800" y="1200150"/>
            <a:chExt cx="688104" cy="624593"/>
          </a:xfrm>
        </p:grpSpPr>
        <p:pic>
          <p:nvPicPr>
            <p:cNvPr id="17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36" y="4371947"/>
            <a:ext cx="337637" cy="450183"/>
          </a:xfrm>
          <a:prstGeom prst="rect">
            <a:avLst/>
          </a:prstGeom>
        </p:spPr>
      </p:pic>
      <p:grpSp>
        <p:nvGrpSpPr>
          <p:cNvPr id="174" name="组合 173"/>
          <p:cNvGrpSpPr/>
          <p:nvPr userDrawn="1"/>
        </p:nvGrpSpPr>
        <p:grpSpPr>
          <a:xfrm>
            <a:off x="3136937" y="4333037"/>
            <a:ext cx="324000" cy="528000"/>
            <a:chOff x="4743800" y="1200150"/>
            <a:chExt cx="688104" cy="624593"/>
          </a:xfrm>
        </p:grpSpPr>
        <p:pic>
          <p:nvPicPr>
            <p:cNvPr id="17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7" name="矩形 176"/>
          <p:cNvSpPr/>
          <p:nvPr userDrawn="1"/>
        </p:nvSpPr>
        <p:spPr>
          <a:xfrm>
            <a:off x="303151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矩形 177"/>
          <p:cNvSpPr/>
          <p:nvPr userDrawn="1"/>
        </p:nvSpPr>
        <p:spPr>
          <a:xfrm>
            <a:off x="383759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9" name="矩形 178"/>
          <p:cNvSpPr/>
          <p:nvPr userDrawn="1"/>
        </p:nvSpPr>
        <p:spPr>
          <a:xfrm>
            <a:off x="396240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0" name="矩形 179"/>
          <p:cNvSpPr/>
          <p:nvPr userDrawn="1"/>
        </p:nvSpPr>
        <p:spPr>
          <a:xfrm>
            <a:off x="400473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200248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主管岗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2" name="矩形 181"/>
          <p:cNvSpPr/>
          <p:nvPr userDrawn="1"/>
        </p:nvSpPr>
        <p:spPr>
          <a:xfrm>
            <a:off x="109698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4" name="AutoShape 30"/>
          <p:cNvSpPr>
            <a:spLocks noChangeArrowheads="1"/>
          </p:cNvSpPr>
          <p:nvPr userDrawn="1"/>
        </p:nvSpPr>
        <p:spPr bwMode="auto">
          <a:xfrm>
            <a:off x="526049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5" name="图片 18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649" y="6034388"/>
            <a:ext cx="609600" cy="711200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049" y="6005960"/>
            <a:ext cx="609600" cy="71120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9" y="6069901"/>
            <a:ext cx="406349" cy="541799"/>
          </a:xfrm>
          <a:prstGeom prst="rect">
            <a:avLst/>
          </a:prstGeom>
        </p:spPr>
      </p:pic>
      <p:grpSp>
        <p:nvGrpSpPr>
          <p:cNvPr id="188" name="组合 187"/>
          <p:cNvGrpSpPr/>
          <p:nvPr userDrawn="1"/>
        </p:nvGrpSpPr>
        <p:grpSpPr>
          <a:xfrm flipH="1">
            <a:off x="2301642" y="5313976"/>
            <a:ext cx="324000" cy="528000"/>
            <a:chOff x="5711973" y="1651372"/>
            <a:chExt cx="763392" cy="861648"/>
          </a:xfrm>
        </p:grpSpPr>
        <p:pic>
          <p:nvPicPr>
            <p:cNvPr id="189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190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sp>
        <p:nvSpPr>
          <p:cNvPr id="191" name="矩形 190"/>
          <p:cNvSpPr/>
          <p:nvPr userDrawn="1"/>
        </p:nvSpPr>
        <p:spPr>
          <a:xfrm>
            <a:off x="218683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3" name="AutoShape 30"/>
          <p:cNvSpPr>
            <a:spLocks noChangeArrowheads="1"/>
          </p:cNvSpPr>
          <p:nvPr userDrawn="1"/>
        </p:nvSpPr>
        <p:spPr bwMode="auto">
          <a:xfrm>
            <a:off x="4947638" y="5655653"/>
            <a:ext cx="871085" cy="887801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办公室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2" name="AutoShape 30"/>
          <p:cNvSpPr>
            <a:spLocks noChangeArrowheads="1"/>
          </p:cNvSpPr>
          <p:nvPr userDrawn="1"/>
        </p:nvSpPr>
        <p:spPr bwMode="auto">
          <a:xfrm>
            <a:off x="4755911" y="4261160"/>
            <a:ext cx="1383731" cy="2456000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7" name="图片 19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8" y="4972755"/>
            <a:ext cx="295932" cy="534733"/>
          </a:xfrm>
          <a:prstGeom prst="rect">
            <a:avLst/>
          </a:prstGeom>
        </p:spPr>
      </p:pic>
      <p:pic>
        <p:nvPicPr>
          <p:cNvPr id="200" name="图片 19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00" y="4971164"/>
            <a:ext cx="295932" cy="534733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02" y="4971164"/>
            <a:ext cx="295932" cy="5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9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84789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050554" y="2554765"/>
            <a:ext cx="461113" cy="496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83771"/>
            <a:ext cx="337637" cy="4501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079231"/>
            <a:ext cx="337637" cy="450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74693"/>
            <a:ext cx="337637" cy="450183"/>
          </a:xfrm>
          <a:prstGeom prst="rect">
            <a:avLst/>
          </a:prstGeom>
        </p:spPr>
      </p:pic>
      <p:sp>
        <p:nvSpPr>
          <p:cNvPr id="9" name="AutoShape 30"/>
          <p:cNvSpPr>
            <a:spLocks noChangeArrowheads="1"/>
          </p:cNvSpPr>
          <p:nvPr userDrawn="1"/>
        </p:nvSpPr>
        <p:spPr bwMode="auto">
          <a:xfrm>
            <a:off x="52605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AutoShape 30"/>
          <p:cNvSpPr>
            <a:spLocks noChangeArrowheads="1"/>
          </p:cNvSpPr>
          <p:nvPr userDrawn="1"/>
        </p:nvSpPr>
        <p:spPr bwMode="auto">
          <a:xfrm>
            <a:off x="299551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300486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300486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 userDrawn="1"/>
        </p:nvSpPr>
        <p:spPr bwMode="auto">
          <a:xfrm>
            <a:off x="4737690" y="95826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AutoShape 30"/>
          <p:cNvSpPr>
            <a:spLocks noChangeArrowheads="1"/>
          </p:cNvSpPr>
          <p:nvPr userDrawn="1"/>
        </p:nvSpPr>
        <p:spPr bwMode="auto">
          <a:xfrm>
            <a:off x="7469021" y="56021"/>
            <a:ext cx="1416022" cy="6661139"/>
          </a:xfrm>
          <a:prstGeom prst="roundRect">
            <a:avLst>
              <a:gd name="adj" fmla="val 2995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市中心</a:t>
            </a: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294928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301076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302548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4951471"/>
            <a:ext cx="337637" cy="450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73" y="4172085"/>
            <a:ext cx="524796" cy="620023"/>
          </a:xfrm>
          <a:prstGeom prst="rect">
            <a:avLst/>
          </a:prstGeom>
        </p:spPr>
      </p:pic>
      <p:sp>
        <p:nvSpPr>
          <p:cNvPr id="33" name="文本框 32"/>
          <p:cNvSpPr txBox="1"/>
          <p:nvPr userDrawn="1"/>
        </p:nvSpPr>
        <p:spPr>
          <a:xfrm>
            <a:off x="4764816" y="1155377"/>
            <a:ext cx="772423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登记征缴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785110" y="2072221"/>
            <a:ext cx="752128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820906" y="2903218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疗生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806269" y="3762695"/>
            <a:ext cx="720804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7184316" y="0"/>
            <a:ext cx="0" cy="6814363"/>
          </a:xfrm>
          <a:prstGeom prst="line">
            <a:avLst/>
          </a:prstGeom>
          <a:ln>
            <a:solidFill>
              <a:schemeClr val="accent4">
                <a:alpha val="3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 userDrawn="1"/>
        </p:nvGrpSpPr>
        <p:grpSpPr>
          <a:xfrm flipH="1">
            <a:off x="4997572" y="693277"/>
            <a:ext cx="324000" cy="528000"/>
            <a:chOff x="7372305" y="851553"/>
            <a:chExt cx="890075" cy="968413"/>
          </a:xfrm>
        </p:grpSpPr>
        <p:pic>
          <p:nvPicPr>
            <p:cNvPr id="53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4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8" name="组合 57"/>
          <p:cNvGrpSpPr/>
          <p:nvPr userDrawn="1"/>
        </p:nvGrpSpPr>
        <p:grpSpPr>
          <a:xfrm flipH="1">
            <a:off x="5011516" y="2395101"/>
            <a:ext cx="324000" cy="528000"/>
            <a:chOff x="7372305" y="851553"/>
            <a:chExt cx="890075" cy="968413"/>
          </a:xfrm>
        </p:grpSpPr>
        <p:pic>
          <p:nvPicPr>
            <p:cNvPr id="59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0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1" name="组合 60"/>
          <p:cNvGrpSpPr/>
          <p:nvPr userDrawn="1"/>
        </p:nvGrpSpPr>
        <p:grpSpPr>
          <a:xfrm flipH="1">
            <a:off x="5017169" y="3246013"/>
            <a:ext cx="324000" cy="528000"/>
            <a:chOff x="7372305" y="851553"/>
            <a:chExt cx="890075" cy="968413"/>
          </a:xfrm>
        </p:grpSpPr>
        <p:pic>
          <p:nvPicPr>
            <p:cNvPr id="62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3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4" name="组合 63"/>
          <p:cNvGrpSpPr/>
          <p:nvPr userDrawn="1"/>
        </p:nvGrpSpPr>
        <p:grpSpPr>
          <a:xfrm flipH="1">
            <a:off x="4998346" y="1544189"/>
            <a:ext cx="324000" cy="528000"/>
            <a:chOff x="7372305" y="851553"/>
            <a:chExt cx="890075" cy="968413"/>
          </a:xfrm>
        </p:grpSpPr>
        <p:pic>
          <p:nvPicPr>
            <p:cNvPr id="65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6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7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85" y="933342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30"/>
          <p:cNvSpPr>
            <a:spLocks noChangeArrowheads="1"/>
          </p:cNvSpPr>
          <p:nvPr userDrawn="1"/>
        </p:nvSpPr>
        <p:spPr bwMode="auto">
          <a:xfrm>
            <a:off x="4918313" y="4661983"/>
            <a:ext cx="929732" cy="84754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现场管理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AutoShape 30"/>
          <p:cNvSpPr>
            <a:spLocks noChangeArrowheads="1"/>
          </p:cNvSpPr>
          <p:nvPr userDrawn="1"/>
        </p:nvSpPr>
        <p:spPr bwMode="auto">
          <a:xfrm>
            <a:off x="4797504" y="177801"/>
            <a:ext cx="2027029" cy="39942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685800"/>
            <a:ext cx="600185" cy="566368"/>
          </a:xfrm>
          <a:prstGeom prst="rect">
            <a:avLst/>
          </a:prstGeom>
        </p:spPr>
      </p:pic>
      <p:sp>
        <p:nvSpPr>
          <p:cNvPr id="71" name="文本框 70"/>
          <p:cNvSpPr txBox="1"/>
          <p:nvPr userDrawn="1"/>
        </p:nvSpPr>
        <p:spPr>
          <a:xfrm>
            <a:off x="554249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1705625" y="1716177"/>
            <a:ext cx="324000" cy="528000"/>
            <a:chOff x="5410200" y="2000252"/>
            <a:chExt cx="949791" cy="1028698"/>
          </a:xfrm>
        </p:grpSpPr>
        <p:pic>
          <p:nvPicPr>
            <p:cNvPr id="73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4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5" name="组合 74"/>
          <p:cNvGrpSpPr/>
          <p:nvPr userDrawn="1"/>
        </p:nvGrpSpPr>
        <p:grpSpPr>
          <a:xfrm>
            <a:off x="1114313" y="1716177"/>
            <a:ext cx="324000" cy="528000"/>
            <a:chOff x="5410200" y="2000252"/>
            <a:chExt cx="949791" cy="1028698"/>
          </a:xfrm>
        </p:grpSpPr>
        <p:pic>
          <p:nvPicPr>
            <p:cNvPr id="7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49" y="1610789"/>
            <a:ext cx="333375" cy="7093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8" y="1610789"/>
            <a:ext cx="333375" cy="70931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7" y="1610789"/>
            <a:ext cx="333375" cy="709319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 flipH="1">
            <a:off x="871778" y="2212577"/>
            <a:ext cx="324000" cy="528000"/>
            <a:chOff x="5711973" y="1651372"/>
            <a:chExt cx="763392" cy="861648"/>
          </a:xfrm>
        </p:grpSpPr>
        <p:pic>
          <p:nvPicPr>
            <p:cNvPr id="82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3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7" name="图片 8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1839417" y="2841503"/>
            <a:ext cx="423235" cy="954959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00708" y="2841502"/>
            <a:ext cx="423235" cy="954959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1839417" y="4467103"/>
            <a:ext cx="423235" cy="954959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900708" y="4467102"/>
            <a:ext cx="423235" cy="954959"/>
          </a:xfrm>
          <a:prstGeom prst="rect">
            <a:avLst/>
          </a:prstGeom>
        </p:spPr>
      </p:pic>
      <p:sp>
        <p:nvSpPr>
          <p:cNvPr id="91" name="矩形 90"/>
          <p:cNvSpPr/>
          <p:nvPr userDrawn="1"/>
        </p:nvSpPr>
        <p:spPr>
          <a:xfrm>
            <a:off x="109248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grpSp>
        <p:nvGrpSpPr>
          <p:cNvPr id="93" name="组合 92"/>
          <p:cNvGrpSpPr/>
          <p:nvPr userDrawn="1"/>
        </p:nvGrpSpPr>
        <p:grpSpPr>
          <a:xfrm>
            <a:off x="3115676" y="1426029"/>
            <a:ext cx="324000" cy="528000"/>
            <a:chOff x="4743800" y="1200150"/>
            <a:chExt cx="688104" cy="624593"/>
          </a:xfrm>
        </p:grpSpPr>
        <p:pic>
          <p:nvPicPr>
            <p:cNvPr id="94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5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6" name="组合 95"/>
          <p:cNvGrpSpPr/>
          <p:nvPr userDrawn="1"/>
        </p:nvGrpSpPr>
        <p:grpSpPr>
          <a:xfrm>
            <a:off x="3115676" y="2035629"/>
            <a:ext cx="324000" cy="528000"/>
            <a:chOff x="4743800" y="1200150"/>
            <a:chExt cx="688104" cy="624593"/>
          </a:xfrm>
        </p:grpSpPr>
        <p:pic>
          <p:nvPicPr>
            <p:cNvPr id="97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8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9" name="组合 98"/>
          <p:cNvGrpSpPr/>
          <p:nvPr userDrawn="1"/>
        </p:nvGrpSpPr>
        <p:grpSpPr>
          <a:xfrm>
            <a:off x="3115676" y="2645229"/>
            <a:ext cx="324000" cy="528000"/>
            <a:chOff x="4743800" y="1200150"/>
            <a:chExt cx="688104" cy="624593"/>
          </a:xfrm>
        </p:grpSpPr>
        <p:pic>
          <p:nvPicPr>
            <p:cNvPr id="10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2" name="组合 101"/>
          <p:cNvGrpSpPr/>
          <p:nvPr userDrawn="1"/>
        </p:nvGrpSpPr>
        <p:grpSpPr>
          <a:xfrm>
            <a:off x="3126786" y="4912561"/>
            <a:ext cx="324000" cy="528000"/>
            <a:chOff x="4743800" y="1200150"/>
            <a:chExt cx="688104" cy="624593"/>
          </a:xfrm>
        </p:grpSpPr>
        <p:pic>
          <p:nvPicPr>
            <p:cNvPr id="103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4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5" name="组合 104"/>
          <p:cNvGrpSpPr/>
          <p:nvPr userDrawn="1"/>
        </p:nvGrpSpPr>
        <p:grpSpPr>
          <a:xfrm>
            <a:off x="3126786" y="5896077"/>
            <a:ext cx="324000" cy="528000"/>
            <a:chOff x="4743800" y="1200150"/>
            <a:chExt cx="688104" cy="624593"/>
          </a:xfrm>
        </p:grpSpPr>
        <p:pic>
          <p:nvPicPr>
            <p:cNvPr id="10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8" name="AutoShape 30"/>
          <p:cNvSpPr>
            <a:spLocks noChangeArrowheads="1"/>
          </p:cNvSpPr>
          <p:nvPr userDrawn="1"/>
        </p:nvSpPr>
        <p:spPr bwMode="auto">
          <a:xfrm>
            <a:off x="283924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6" y="456409"/>
            <a:ext cx="337637" cy="45018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6" y="458166"/>
            <a:ext cx="337637" cy="450183"/>
          </a:xfrm>
          <a:prstGeom prst="rect">
            <a:avLst/>
          </a:prstGeom>
        </p:spPr>
      </p:pic>
      <p:grpSp>
        <p:nvGrpSpPr>
          <p:cNvPr id="111" name="组合 110"/>
          <p:cNvGrpSpPr/>
          <p:nvPr userDrawn="1"/>
        </p:nvGrpSpPr>
        <p:grpSpPr>
          <a:xfrm>
            <a:off x="3815655" y="405341"/>
            <a:ext cx="324000" cy="528000"/>
            <a:chOff x="4743800" y="1200150"/>
            <a:chExt cx="688104" cy="624593"/>
          </a:xfrm>
        </p:grpSpPr>
        <p:pic>
          <p:nvPicPr>
            <p:cNvPr id="11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14" name="组合 113"/>
          <p:cNvGrpSpPr/>
          <p:nvPr userDrawn="1"/>
        </p:nvGrpSpPr>
        <p:grpSpPr>
          <a:xfrm>
            <a:off x="2977455" y="405341"/>
            <a:ext cx="324000" cy="528000"/>
            <a:chOff x="4743800" y="1200150"/>
            <a:chExt cx="688104" cy="624593"/>
          </a:xfrm>
        </p:grpSpPr>
        <p:pic>
          <p:nvPicPr>
            <p:cNvPr id="11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7" name="AutoShape 30"/>
          <p:cNvSpPr>
            <a:spLocks noChangeArrowheads="1"/>
          </p:cNvSpPr>
          <p:nvPr userDrawn="1"/>
        </p:nvSpPr>
        <p:spPr bwMode="auto">
          <a:xfrm>
            <a:off x="52604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 userDrawn="1"/>
        </p:nvGrpSpPr>
        <p:grpSpPr>
          <a:xfrm>
            <a:off x="754649" y="420851"/>
            <a:ext cx="324000" cy="528000"/>
            <a:chOff x="5283050" y="1594748"/>
            <a:chExt cx="672199" cy="575932"/>
          </a:xfrm>
        </p:grpSpPr>
        <p:pic>
          <p:nvPicPr>
            <p:cNvPr id="119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0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21" name="组合 120"/>
          <p:cNvGrpSpPr/>
          <p:nvPr userDrawn="1"/>
        </p:nvGrpSpPr>
        <p:grpSpPr>
          <a:xfrm>
            <a:off x="1745249" y="415525"/>
            <a:ext cx="324000" cy="528000"/>
            <a:chOff x="5283050" y="1594748"/>
            <a:chExt cx="672199" cy="575932"/>
          </a:xfrm>
        </p:grpSpPr>
        <p:pic>
          <p:nvPicPr>
            <p:cNvPr id="122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3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24" name="图片 1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" y="474203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49" y="474203"/>
            <a:ext cx="311098" cy="414797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9" y="3516822"/>
            <a:ext cx="333375" cy="55366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4" y="5969000"/>
            <a:ext cx="311098" cy="414797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60" y="1537612"/>
            <a:ext cx="600185" cy="566368"/>
          </a:xfrm>
          <a:prstGeom prst="rect">
            <a:avLst/>
          </a:prstGeom>
        </p:spPr>
      </p:pic>
      <p:sp>
        <p:nvSpPr>
          <p:cNvPr id="131" name="文本框 130"/>
          <p:cNvSpPr txBox="1"/>
          <p:nvPr userDrawn="1"/>
        </p:nvSpPr>
        <p:spPr>
          <a:xfrm>
            <a:off x="5542494" y="2064588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3194387"/>
            <a:ext cx="600185" cy="566368"/>
          </a:xfrm>
          <a:prstGeom prst="rect">
            <a:avLst/>
          </a:prstGeom>
        </p:spPr>
      </p:pic>
      <p:sp>
        <p:nvSpPr>
          <p:cNvPr id="133" name="文本框 132"/>
          <p:cNvSpPr txBox="1"/>
          <p:nvPr userDrawn="1"/>
        </p:nvSpPr>
        <p:spPr>
          <a:xfrm>
            <a:off x="5542494" y="3765912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33" y="2388221"/>
            <a:ext cx="600185" cy="566368"/>
          </a:xfrm>
          <a:prstGeom prst="rect">
            <a:avLst/>
          </a:prstGeom>
        </p:spPr>
      </p:pic>
      <p:sp>
        <p:nvSpPr>
          <p:cNvPr id="135" name="文本框 134"/>
          <p:cNvSpPr txBox="1"/>
          <p:nvPr userDrawn="1"/>
        </p:nvSpPr>
        <p:spPr>
          <a:xfrm>
            <a:off x="5542494" y="29426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2728256"/>
            <a:ext cx="311098" cy="414797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3713624"/>
            <a:ext cx="311098" cy="414797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4698992"/>
            <a:ext cx="311098" cy="414797"/>
          </a:xfrm>
          <a:prstGeom prst="rect">
            <a:avLst/>
          </a:prstGeom>
        </p:spPr>
      </p:pic>
      <p:sp>
        <p:nvSpPr>
          <p:cNvPr id="139" name="文本框 138"/>
          <p:cNvSpPr txBox="1"/>
          <p:nvPr userDrawn="1"/>
        </p:nvSpPr>
        <p:spPr>
          <a:xfrm>
            <a:off x="296039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 userDrawn="1"/>
        </p:nvSpPr>
        <p:spPr>
          <a:xfrm>
            <a:off x="296039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5238665" y="5970517"/>
            <a:ext cx="324000" cy="528000"/>
            <a:chOff x="5410200" y="2000252"/>
            <a:chExt cx="949791" cy="1028698"/>
          </a:xfrm>
        </p:grpSpPr>
        <p:pic>
          <p:nvPicPr>
            <p:cNvPr id="14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4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1" y="2523749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43" y="485881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1742888"/>
            <a:ext cx="311098" cy="414797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757520"/>
            <a:ext cx="311098" cy="414797"/>
          </a:xfrm>
          <a:prstGeom prst="rect">
            <a:avLst/>
          </a:prstGeom>
        </p:spPr>
      </p:pic>
      <p:grpSp>
        <p:nvGrpSpPr>
          <p:cNvPr id="150" name="组合 149"/>
          <p:cNvGrpSpPr/>
          <p:nvPr userDrawn="1"/>
        </p:nvGrpSpPr>
        <p:grpSpPr>
          <a:xfrm>
            <a:off x="7677000" y="626161"/>
            <a:ext cx="324000" cy="528000"/>
            <a:chOff x="5410200" y="2000252"/>
            <a:chExt cx="949791" cy="1028698"/>
          </a:xfrm>
        </p:grpSpPr>
        <p:pic>
          <p:nvPicPr>
            <p:cNvPr id="15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5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4" name="文本框 153"/>
          <p:cNvSpPr txBox="1"/>
          <p:nvPr userDrawn="1"/>
        </p:nvSpPr>
        <p:spPr>
          <a:xfrm>
            <a:off x="7577281" y="1132347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征缴处</a:t>
            </a:r>
          </a:p>
        </p:txBody>
      </p:sp>
      <p:grpSp>
        <p:nvGrpSpPr>
          <p:cNvPr id="146" name="组合 145"/>
          <p:cNvGrpSpPr/>
          <p:nvPr userDrawn="1"/>
        </p:nvGrpSpPr>
        <p:grpSpPr>
          <a:xfrm>
            <a:off x="7677000" y="1604084"/>
            <a:ext cx="324000" cy="528000"/>
            <a:chOff x="5410200" y="2000252"/>
            <a:chExt cx="949791" cy="1028698"/>
          </a:xfrm>
        </p:grpSpPr>
        <p:pic>
          <p:nvPicPr>
            <p:cNvPr id="14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5" name="文本框 154"/>
          <p:cNvSpPr txBox="1"/>
          <p:nvPr userDrawn="1"/>
        </p:nvSpPr>
        <p:spPr>
          <a:xfrm>
            <a:off x="7516369" y="211975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业务一处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7677000" y="2589677"/>
            <a:ext cx="324000" cy="528000"/>
            <a:chOff x="5410200" y="2000252"/>
            <a:chExt cx="949791" cy="1028698"/>
          </a:xfrm>
        </p:grpSpPr>
        <p:pic>
          <p:nvPicPr>
            <p:cNvPr id="44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5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6" name="文本框 155"/>
          <p:cNvSpPr txBox="1"/>
          <p:nvPr userDrawn="1"/>
        </p:nvSpPr>
        <p:spPr>
          <a:xfrm>
            <a:off x="7516369" y="315460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业务二处</a:t>
            </a: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7677000" y="3624525"/>
            <a:ext cx="324000" cy="528000"/>
            <a:chOff x="5410200" y="2000252"/>
            <a:chExt cx="949791" cy="1028698"/>
          </a:xfrm>
        </p:grpSpPr>
        <p:pic>
          <p:nvPicPr>
            <p:cNvPr id="4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7" name="文本框 156"/>
          <p:cNvSpPr txBox="1"/>
          <p:nvPr userDrawn="1"/>
        </p:nvSpPr>
        <p:spPr>
          <a:xfrm>
            <a:off x="7516369" y="4137909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业务三处</a:t>
            </a:r>
          </a:p>
        </p:txBody>
      </p:sp>
      <p:grpSp>
        <p:nvGrpSpPr>
          <p:cNvPr id="49" name="组合 48"/>
          <p:cNvGrpSpPr/>
          <p:nvPr userDrawn="1"/>
        </p:nvGrpSpPr>
        <p:grpSpPr>
          <a:xfrm>
            <a:off x="7677000" y="4607831"/>
            <a:ext cx="324000" cy="528000"/>
            <a:chOff x="5410200" y="2000252"/>
            <a:chExt cx="949791" cy="1028698"/>
          </a:xfrm>
        </p:grpSpPr>
        <p:pic>
          <p:nvPicPr>
            <p:cNvPr id="5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5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8" name="文本框 157"/>
          <p:cNvSpPr txBox="1"/>
          <p:nvPr userDrawn="1"/>
        </p:nvSpPr>
        <p:spPr>
          <a:xfrm>
            <a:off x="7580512" y="5120979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pic>
        <p:nvPicPr>
          <p:cNvPr id="162" name="图片 16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5684363"/>
            <a:ext cx="311098" cy="414797"/>
          </a:xfrm>
          <a:prstGeom prst="rect">
            <a:avLst/>
          </a:prstGeom>
        </p:spPr>
      </p:pic>
      <p:grpSp>
        <p:nvGrpSpPr>
          <p:cNvPr id="159" name="组合 158"/>
          <p:cNvGrpSpPr/>
          <p:nvPr userDrawn="1"/>
        </p:nvGrpSpPr>
        <p:grpSpPr>
          <a:xfrm>
            <a:off x="7677000" y="5588025"/>
            <a:ext cx="324000" cy="528000"/>
            <a:chOff x="5410200" y="2000252"/>
            <a:chExt cx="949791" cy="1028698"/>
          </a:xfrm>
        </p:grpSpPr>
        <p:pic>
          <p:nvPicPr>
            <p:cNvPr id="16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6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63" name="文本框 162"/>
          <p:cNvSpPr txBox="1"/>
          <p:nvPr userDrawn="1"/>
        </p:nvSpPr>
        <p:spPr>
          <a:xfrm>
            <a:off x="7579685" y="6047922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sp>
        <p:nvSpPr>
          <p:cNvPr id="164" name="文本框 163"/>
          <p:cNvSpPr txBox="1"/>
          <p:nvPr userDrawn="1"/>
        </p:nvSpPr>
        <p:spPr>
          <a:xfrm>
            <a:off x="6098394" y="168974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5" name="文本框 164"/>
          <p:cNvSpPr txBox="1"/>
          <p:nvPr userDrawn="1"/>
        </p:nvSpPr>
        <p:spPr>
          <a:xfrm>
            <a:off x="6120005" y="3289131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6" name="文本框 165"/>
          <p:cNvSpPr txBox="1"/>
          <p:nvPr userDrawn="1"/>
        </p:nvSpPr>
        <p:spPr>
          <a:xfrm>
            <a:off x="6174067" y="5528514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2118960" y="1777719"/>
            <a:ext cx="461113" cy="496168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2" y="3284293"/>
            <a:ext cx="337637" cy="450183"/>
          </a:xfrm>
          <a:prstGeom prst="rect">
            <a:avLst/>
          </a:prstGeom>
        </p:spPr>
      </p:pic>
      <p:grpSp>
        <p:nvGrpSpPr>
          <p:cNvPr id="170" name="组合 169"/>
          <p:cNvGrpSpPr/>
          <p:nvPr userDrawn="1"/>
        </p:nvGrpSpPr>
        <p:grpSpPr>
          <a:xfrm>
            <a:off x="3104611" y="3254829"/>
            <a:ext cx="324000" cy="528000"/>
            <a:chOff x="4743800" y="1200150"/>
            <a:chExt cx="688104" cy="624593"/>
          </a:xfrm>
        </p:grpSpPr>
        <p:pic>
          <p:nvPicPr>
            <p:cNvPr id="17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36" y="4371947"/>
            <a:ext cx="337637" cy="450183"/>
          </a:xfrm>
          <a:prstGeom prst="rect">
            <a:avLst/>
          </a:prstGeom>
        </p:spPr>
      </p:pic>
      <p:grpSp>
        <p:nvGrpSpPr>
          <p:cNvPr id="174" name="组合 173"/>
          <p:cNvGrpSpPr/>
          <p:nvPr userDrawn="1"/>
        </p:nvGrpSpPr>
        <p:grpSpPr>
          <a:xfrm>
            <a:off x="3136937" y="4333037"/>
            <a:ext cx="324000" cy="528000"/>
            <a:chOff x="4743800" y="1200150"/>
            <a:chExt cx="688104" cy="624593"/>
          </a:xfrm>
        </p:grpSpPr>
        <p:pic>
          <p:nvPicPr>
            <p:cNvPr id="17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7" name="矩形 176"/>
          <p:cNvSpPr/>
          <p:nvPr userDrawn="1"/>
        </p:nvSpPr>
        <p:spPr>
          <a:xfrm>
            <a:off x="303151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矩形 177"/>
          <p:cNvSpPr/>
          <p:nvPr userDrawn="1"/>
        </p:nvSpPr>
        <p:spPr>
          <a:xfrm>
            <a:off x="383759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9" name="矩形 178"/>
          <p:cNvSpPr/>
          <p:nvPr userDrawn="1"/>
        </p:nvSpPr>
        <p:spPr>
          <a:xfrm>
            <a:off x="396240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0" name="矩形 179"/>
          <p:cNvSpPr/>
          <p:nvPr userDrawn="1"/>
        </p:nvSpPr>
        <p:spPr>
          <a:xfrm>
            <a:off x="400473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200248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主管岗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2" name="矩形 181"/>
          <p:cNvSpPr/>
          <p:nvPr userDrawn="1"/>
        </p:nvSpPr>
        <p:spPr>
          <a:xfrm>
            <a:off x="109698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4" name="AutoShape 30"/>
          <p:cNvSpPr>
            <a:spLocks noChangeArrowheads="1"/>
          </p:cNvSpPr>
          <p:nvPr userDrawn="1"/>
        </p:nvSpPr>
        <p:spPr bwMode="auto">
          <a:xfrm>
            <a:off x="526049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5" name="图片 18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649" y="6034388"/>
            <a:ext cx="609600" cy="711200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049" y="6005960"/>
            <a:ext cx="609600" cy="71120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9" y="6069901"/>
            <a:ext cx="406349" cy="541799"/>
          </a:xfrm>
          <a:prstGeom prst="rect">
            <a:avLst/>
          </a:prstGeom>
        </p:spPr>
      </p:pic>
      <p:grpSp>
        <p:nvGrpSpPr>
          <p:cNvPr id="188" name="组合 187"/>
          <p:cNvGrpSpPr/>
          <p:nvPr userDrawn="1"/>
        </p:nvGrpSpPr>
        <p:grpSpPr>
          <a:xfrm flipH="1">
            <a:off x="2310887" y="5324025"/>
            <a:ext cx="324000" cy="528000"/>
            <a:chOff x="5711973" y="1651372"/>
            <a:chExt cx="763392" cy="861648"/>
          </a:xfrm>
        </p:grpSpPr>
        <p:pic>
          <p:nvPicPr>
            <p:cNvPr id="189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190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sp>
        <p:nvSpPr>
          <p:cNvPr id="191" name="矩形 190"/>
          <p:cNvSpPr/>
          <p:nvPr userDrawn="1"/>
        </p:nvSpPr>
        <p:spPr>
          <a:xfrm>
            <a:off x="218683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3" name="AutoShape 30"/>
          <p:cNvSpPr>
            <a:spLocks noChangeArrowheads="1"/>
          </p:cNvSpPr>
          <p:nvPr userDrawn="1"/>
        </p:nvSpPr>
        <p:spPr bwMode="auto">
          <a:xfrm>
            <a:off x="4947638" y="5655653"/>
            <a:ext cx="871085" cy="887801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办公室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2" name="AutoShape 30"/>
          <p:cNvSpPr>
            <a:spLocks noChangeArrowheads="1"/>
          </p:cNvSpPr>
          <p:nvPr userDrawn="1"/>
        </p:nvSpPr>
        <p:spPr bwMode="auto">
          <a:xfrm>
            <a:off x="4755911" y="4261160"/>
            <a:ext cx="1383731" cy="2456000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7" name="图片 19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8" y="4972755"/>
            <a:ext cx="295932" cy="534733"/>
          </a:xfrm>
          <a:prstGeom prst="rect">
            <a:avLst/>
          </a:prstGeom>
        </p:spPr>
      </p:pic>
      <p:pic>
        <p:nvPicPr>
          <p:cNvPr id="200" name="图片 19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00" y="4971164"/>
            <a:ext cx="295932" cy="534733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02" y="4971164"/>
            <a:ext cx="295932" cy="5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41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284789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050554" y="2554765"/>
            <a:ext cx="461113" cy="4961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83771"/>
            <a:ext cx="337637" cy="4501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079231"/>
            <a:ext cx="337637" cy="450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74693"/>
            <a:ext cx="337637" cy="450183"/>
          </a:xfrm>
          <a:prstGeom prst="rect">
            <a:avLst/>
          </a:prstGeom>
        </p:spPr>
      </p:pic>
      <p:sp>
        <p:nvSpPr>
          <p:cNvPr id="9" name="AutoShape 30"/>
          <p:cNvSpPr>
            <a:spLocks noChangeArrowheads="1"/>
          </p:cNvSpPr>
          <p:nvPr userDrawn="1"/>
        </p:nvSpPr>
        <p:spPr bwMode="auto">
          <a:xfrm>
            <a:off x="52605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AutoShape 30"/>
          <p:cNvSpPr>
            <a:spLocks noChangeArrowheads="1"/>
          </p:cNvSpPr>
          <p:nvPr userDrawn="1"/>
        </p:nvSpPr>
        <p:spPr bwMode="auto">
          <a:xfrm>
            <a:off x="299551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300486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300486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 userDrawn="1"/>
        </p:nvSpPr>
        <p:spPr bwMode="auto">
          <a:xfrm>
            <a:off x="4737690" y="95826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AutoShape 30"/>
          <p:cNvSpPr>
            <a:spLocks noChangeArrowheads="1"/>
          </p:cNvSpPr>
          <p:nvPr userDrawn="1"/>
        </p:nvSpPr>
        <p:spPr bwMode="auto">
          <a:xfrm>
            <a:off x="7469021" y="56021"/>
            <a:ext cx="1416022" cy="6661139"/>
          </a:xfrm>
          <a:prstGeom prst="roundRect">
            <a:avLst>
              <a:gd name="adj" fmla="val 2995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市中心</a:t>
            </a: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294928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301076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302548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4951471"/>
            <a:ext cx="337637" cy="450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73" y="4172085"/>
            <a:ext cx="524796" cy="620023"/>
          </a:xfrm>
          <a:prstGeom prst="rect">
            <a:avLst/>
          </a:prstGeom>
        </p:spPr>
      </p:pic>
      <p:sp>
        <p:nvSpPr>
          <p:cNvPr id="33" name="文本框 32"/>
          <p:cNvSpPr txBox="1"/>
          <p:nvPr userDrawn="1"/>
        </p:nvSpPr>
        <p:spPr>
          <a:xfrm>
            <a:off x="4764816" y="1155377"/>
            <a:ext cx="772423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登记征缴</a:t>
            </a: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785110" y="2072221"/>
            <a:ext cx="752128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800601" y="2903218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疗生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4806269" y="3762695"/>
            <a:ext cx="720804" cy="323165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algn="ctr"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7184316" y="0"/>
            <a:ext cx="0" cy="6814363"/>
          </a:xfrm>
          <a:prstGeom prst="line">
            <a:avLst/>
          </a:prstGeom>
          <a:ln>
            <a:solidFill>
              <a:schemeClr val="accent4">
                <a:alpha val="3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 userDrawn="1"/>
        </p:nvGrpSpPr>
        <p:grpSpPr>
          <a:xfrm flipH="1">
            <a:off x="4997572" y="693277"/>
            <a:ext cx="324000" cy="528000"/>
            <a:chOff x="7372305" y="851553"/>
            <a:chExt cx="890075" cy="968413"/>
          </a:xfrm>
        </p:grpSpPr>
        <p:pic>
          <p:nvPicPr>
            <p:cNvPr id="53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4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8" name="组合 57"/>
          <p:cNvGrpSpPr/>
          <p:nvPr userDrawn="1"/>
        </p:nvGrpSpPr>
        <p:grpSpPr>
          <a:xfrm flipH="1">
            <a:off x="5011516" y="2395101"/>
            <a:ext cx="324000" cy="528000"/>
            <a:chOff x="7372305" y="851553"/>
            <a:chExt cx="890075" cy="968413"/>
          </a:xfrm>
        </p:grpSpPr>
        <p:pic>
          <p:nvPicPr>
            <p:cNvPr id="59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0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1" name="组合 60"/>
          <p:cNvGrpSpPr/>
          <p:nvPr userDrawn="1"/>
        </p:nvGrpSpPr>
        <p:grpSpPr>
          <a:xfrm flipH="1">
            <a:off x="5017169" y="3246013"/>
            <a:ext cx="324000" cy="528000"/>
            <a:chOff x="7372305" y="851553"/>
            <a:chExt cx="890075" cy="968413"/>
          </a:xfrm>
        </p:grpSpPr>
        <p:pic>
          <p:nvPicPr>
            <p:cNvPr id="62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3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4" name="组合 63"/>
          <p:cNvGrpSpPr/>
          <p:nvPr userDrawn="1"/>
        </p:nvGrpSpPr>
        <p:grpSpPr>
          <a:xfrm flipH="1">
            <a:off x="4998346" y="1544189"/>
            <a:ext cx="324000" cy="528000"/>
            <a:chOff x="7372305" y="851553"/>
            <a:chExt cx="890075" cy="968413"/>
          </a:xfrm>
        </p:grpSpPr>
        <p:pic>
          <p:nvPicPr>
            <p:cNvPr id="65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6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7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85" y="933342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30"/>
          <p:cNvSpPr>
            <a:spLocks noChangeArrowheads="1"/>
          </p:cNvSpPr>
          <p:nvPr userDrawn="1"/>
        </p:nvSpPr>
        <p:spPr bwMode="auto">
          <a:xfrm>
            <a:off x="4918313" y="4661983"/>
            <a:ext cx="929732" cy="84754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现场管理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AutoShape 30"/>
          <p:cNvSpPr>
            <a:spLocks noChangeArrowheads="1"/>
          </p:cNvSpPr>
          <p:nvPr userDrawn="1"/>
        </p:nvSpPr>
        <p:spPr bwMode="auto">
          <a:xfrm>
            <a:off x="4797504" y="177801"/>
            <a:ext cx="2027029" cy="39942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685800"/>
            <a:ext cx="600185" cy="566368"/>
          </a:xfrm>
          <a:prstGeom prst="rect">
            <a:avLst/>
          </a:prstGeom>
        </p:spPr>
      </p:pic>
      <p:sp>
        <p:nvSpPr>
          <p:cNvPr id="71" name="文本框 70"/>
          <p:cNvSpPr txBox="1"/>
          <p:nvPr userDrawn="1"/>
        </p:nvSpPr>
        <p:spPr>
          <a:xfrm>
            <a:off x="554249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1705625" y="1716177"/>
            <a:ext cx="324000" cy="528000"/>
            <a:chOff x="5410200" y="2000252"/>
            <a:chExt cx="949791" cy="1028698"/>
          </a:xfrm>
        </p:grpSpPr>
        <p:pic>
          <p:nvPicPr>
            <p:cNvPr id="73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4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5" name="组合 74"/>
          <p:cNvGrpSpPr/>
          <p:nvPr userDrawn="1"/>
        </p:nvGrpSpPr>
        <p:grpSpPr>
          <a:xfrm>
            <a:off x="1114313" y="1716177"/>
            <a:ext cx="324000" cy="528000"/>
            <a:chOff x="5410200" y="2000252"/>
            <a:chExt cx="949791" cy="1028698"/>
          </a:xfrm>
        </p:grpSpPr>
        <p:pic>
          <p:nvPicPr>
            <p:cNvPr id="7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49" y="1610789"/>
            <a:ext cx="333375" cy="7093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8" y="1610789"/>
            <a:ext cx="333375" cy="70931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7" y="1610789"/>
            <a:ext cx="333375" cy="709319"/>
          </a:xfrm>
          <a:prstGeom prst="rect">
            <a:avLst/>
          </a:prstGeom>
        </p:spPr>
      </p:pic>
      <p:grpSp>
        <p:nvGrpSpPr>
          <p:cNvPr id="81" name="组合 80"/>
          <p:cNvGrpSpPr/>
          <p:nvPr userDrawn="1"/>
        </p:nvGrpSpPr>
        <p:grpSpPr>
          <a:xfrm flipH="1">
            <a:off x="871778" y="2212577"/>
            <a:ext cx="324000" cy="528000"/>
            <a:chOff x="5711973" y="1651372"/>
            <a:chExt cx="763392" cy="861648"/>
          </a:xfrm>
        </p:grpSpPr>
        <p:pic>
          <p:nvPicPr>
            <p:cNvPr id="82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3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7" name="图片 8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1839417" y="2841503"/>
            <a:ext cx="423235" cy="954959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00708" y="2841502"/>
            <a:ext cx="423235" cy="954959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1839417" y="4467103"/>
            <a:ext cx="423235" cy="954959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16200000">
            <a:off x="900708" y="4467102"/>
            <a:ext cx="423235" cy="954959"/>
          </a:xfrm>
          <a:prstGeom prst="rect">
            <a:avLst/>
          </a:prstGeom>
        </p:spPr>
      </p:pic>
      <p:sp>
        <p:nvSpPr>
          <p:cNvPr id="91" name="矩形 90"/>
          <p:cNvSpPr/>
          <p:nvPr userDrawn="1"/>
        </p:nvSpPr>
        <p:spPr>
          <a:xfrm>
            <a:off x="109248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grpSp>
        <p:nvGrpSpPr>
          <p:cNvPr id="93" name="组合 92"/>
          <p:cNvGrpSpPr/>
          <p:nvPr userDrawn="1"/>
        </p:nvGrpSpPr>
        <p:grpSpPr>
          <a:xfrm>
            <a:off x="3115676" y="1426029"/>
            <a:ext cx="324000" cy="528000"/>
            <a:chOff x="4743800" y="1200150"/>
            <a:chExt cx="688104" cy="624593"/>
          </a:xfrm>
        </p:grpSpPr>
        <p:pic>
          <p:nvPicPr>
            <p:cNvPr id="94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5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6" name="组合 95"/>
          <p:cNvGrpSpPr/>
          <p:nvPr userDrawn="1"/>
        </p:nvGrpSpPr>
        <p:grpSpPr>
          <a:xfrm>
            <a:off x="3115676" y="2035629"/>
            <a:ext cx="324000" cy="528000"/>
            <a:chOff x="4743800" y="1200150"/>
            <a:chExt cx="688104" cy="624593"/>
          </a:xfrm>
        </p:grpSpPr>
        <p:pic>
          <p:nvPicPr>
            <p:cNvPr id="97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8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9" name="组合 98"/>
          <p:cNvGrpSpPr/>
          <p:nvPr userDrawn="1"/>
        </p:nvGrpSpPr>
        <p:grpSpPr>
          <a:xfrm>
            <a:off x="3115676" y="2645229"/>
            <a:ext cx="324000" cy="528000"/>
            <a:chOff x="4743800" y="1200150"/>
            <a:chExt cx="688104" cy="624593"/>
          </a:xfrm>
        </p:grpSpPr>
        <p:pic>
          <p:nvPicPr>
            <p:cNvPr id="100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1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2" name="组合 101"/>
          <p:cNvGrpSpPr/>
          <p:nvPr userDrawn="1"/>
        </p:nvGrpSpPr>
        <p:grpSpPr>
          <a:xfrm>
            <a:off x="3126786" y="4912561"/>
            <a:ext cx="324000" cy="528000"/>
            <a:chOff x="4743800" y="1200150"/>
            <a:chExt cx="688104" cy="624593"/>
          </a:xfrm>
        </p:grpSpPr>
        <p:pic>
          <p:nvPicPr>
            <p:cNvPr id="103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4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5" name="组合 104"/>
          <p:cNvGrpSpPr/>
          <p:nvPr userDrawn="1"/>
        </p:nvGrpSpPr>
        <p:grpSpPr>
          <a:xfrm>
            <a:off x="3126786" y="5896077"/>
            <a:ext cx="324000" cy="528000"/>
            <a:chOff x="4743800" y="1200150"/>
            <a:chExt cx="688104" cy="624593"/>
          </a:xfrm>
        </p:grpSpPr>
        <p:pic>
          <p:nvPicPr>
            <p:cNvPr id="10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8" name="AutoShape 30"/>
          <p:cNvSpPr>
            <a:spLocks noChangeArrowheads="1"/>
          </p:cNvSpPr>
          <p:nvPr userDrawn="1"/>
        </p:nvSpPr>
        <p:spPr bwMode="auto">
          <a:xfrm>
            <a:off x="283924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9" name="图片 10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6" y="456409"/>
            <a:ext cx="337637" cy="450183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6" y="458166"/>
            <a:ext cx="337637" cy="450183"/>
          </a:xfrm>
          <a:prstGeom prst="rect">
            <a:avLst/>
          </a:prstGeom>
        </p:spPr>
      </p:pic>
      <p:grpSp>
        <p:nvGrpSpPr>
          <p:cNvPr id="111" name="组合 110"/>
          <p:cNvGrpSpPr/>
          <p:nvPr userDrawn="1"/>
        </p:nvGrpSpPr>
        <p:grpSpPr>
          <a:xfrm>
            <a:off x="3815655" y="405341"/>
            <a:ext cx="324000" cy="528000"/>
            <a:chOff x="4743800" y="1200150"/>
            <a:chExt cx="688104" cy="624593"/>
          </a:xfrm>
        </p:grpSpPr>
        <p:pic>
          <p:nvPicPr>
            <p:cNvPr id="11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14" name="组合 113"/>
          <p:cNvGrpSpPr/>
          <p:nvPr userDrawn="1"/>
        </p:nvGrpSpPr>
        <p:grpSpPr>
          <a:xfrm>
            <a:off x="2977455" y="405341"/>
            <a:ext cx="324000" cy="528000"/>
            <a:chOff x="4743800" y="1200150"/>
            <a:chExt cx="688104" cy="624593"/>
          </a:xfrm>
        </p:grpSpPr>
        <p:pic>
          <p:nvPicPr>
            <p:cNvPr id="11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7" name="AutoShape 30"/>
          <p:cNvSpPr>
            <a:spLocks noChangeArrowheads="1"/>
          </p:cNvSpPr>
          <p:nvPr userDrawn="1"/>
        </p:nvSpPr>
        <p:spPr bwMode="auto">
          <a:xfrm>
            <a:off x="52604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8" name="组合 117"/>
          <p:cNvGrpSpPr/>
          <p:nvPr userDrawn="1"/>
        </p:nvGrpSpPr>
        <p:grpSpPr>
          <a:xfrm>
            <a:off x="754649" y="420851"/>
            <a:ext cx="324000" cy="528000"/>
            <a:chOff x="5283050" y="1594748"/>
            <a:chExt cx="672199" cy="575932"/>
          </a:xfrm>
        </p:grpSpPr>
        <p:pic>
          <p:nvPicPr>
            <p:cNvPr id="119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0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21" name="组合 120"/>
          <p:cNvGrpSpPr/>
          <p:nvPr userDrawn="1"/>
        </p:nvGrpSpPr>
        <p:grpSpPr>
          <a:xfrm>
            <a:off x="1745249" y="415525"/>
            <a:ext cx="324000" cy="528000"/>
            <a:chOff x="5283050" y="1594748"/>
            <a:chExt cx="672199" cy="575932"/>
          </a:xfrm>
        </p:grpSpPr>
        <p:pic>
          <p:nvPicPr>
            <p:cNvPr id="122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3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24" name="图片 1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" y="474203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49" y="474203"/>
            <a:ext cx="311098" cy="414797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9" y="3516822"/>
            <a:ext cx="333375" cy="553663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4" y="5969000"/>
            <a:ext cx="311098" cy="414797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60" y="1537612"/>
            <a:ext cx="600185" cy="566368"/>
          </a:xfrm>
          <a:prstGeom prst="rect">
            <a:avLst/>
          </a:prstGeom>
        </p:spPr>
      </p:pic>
      <p:sp>
        <p:nvSpPr>
          <p:cNvPr id="131" name="文本框 130"/>
          <p:cNvSpPr txBox="1"/>
          <p:nvPr userDrawn="1"/>
        </p:nvSpPr>
        <p:spPr>
          <a:xfrm>
            <a:off x="5542494" y="2064588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3194387"/>
            <a:ext cx="600185" cy="566368"/>
          </a:xfrm>
          <a:prstGeom prst="rect">
            <a:avLst/>
          </a:prstGeom>
        </p:spPr>
      </p:pic>
      <p:sp>
        <p:nvSpPr>
          <p:cNvPr id="133" name="文本框 132"/>
          <p:cNvSpPr txBox="1"/>
          <p:nvPr userDrawn="1"/>
        </p:nvSpPr>
        <p:spPr>
          <a:xfrm>
            <a:off x="5542494" y="3765912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33" y="2388221"/>
            <a:ext cx="600185" cy="566368"/>
          </a:xfrm>
          <a:prstGeom prst="rect">
            <a:avLst/>
          </a:prstGeom>
        </p:spPr>
      </p:pic>
      <p:sp>
        <p:nvSpPr>
          <p:cNvPr id="135" name="文本框 134"/>
          <p:cNvSpPr txBox="1"/>
          <p:nvPr userDrawn="1"/>
        </p:nvSpPr>
        <p:spPr>
          <a:xfrm>
            <a:off x="5542494" y="29426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6" name="图片 13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2728256"/>
            <a:ext cx="311098" cy="414797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3713624"/>
            <a:ext cx="311098" cy="414797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4698992"/>
            <a:ext cx="311098" cy="414797"/>
          </a:xfrm>
          <a:prstGeom prst="rect">
            <a:avLst/>
          </a:prstGeom>
        </p:spPr>
      </p:pic>
      <p:sp>
        <p:nvSpPr>
          <p:cNvPr id="139" name="文本框 138"/>
          <p:cNvSpPr txBox="1"/>
          <p:nvPr userDrawn="1"/>
        </p:nvSpPr>
        <p:spPr>
          <a:xfrm>
            <a:off x="296039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 userDrawn="1"/>
        </p:nvSpPr>
        <p:spPr>
          <a:xfrm>
            <a:off x="296039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1" name="组合 140"/>
          <p:cNvGrpSpPr/>
          <p:nvPr userDrawn="1"/>
        </p:nvGrpSpPr>
        <p:grpSpPr>
          <a:xfrm>
            <a:off x="5238665" y="5970517"/>
            <a:ext cx="324000" cy="528000"/>
            <a:chOff x="5410200" y="2000252"/>
            <a:chExt cx="949791" cy="1028698"/>
          </a:xfrm>
        </p:grpSpPr>
        <p:pic>
          <p:nvPicPr>
            <p:cNvPr id="14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4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1" y="2523749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0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143" y="485881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148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1742888"/>
            <a:ext cx="311098" cy="414797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757520"/>
            <a:ext cx="311098" cy="414797"/>
          </a:xfrm>
          <a:prstGeom prst="rect">
            <a:avLst/>
          </a:prstGeom>
        </p:spPr>
      </p:pic>
      <p:grpSp>
        <p:nvGrpSpPr>
          <p:cNvPr id="150" name="组合 149"/>
          <p:cNvGrpSpPr/>
          <p:nvPr userDrawn="1"/>
        </p:nvGrpSpPr>
        <p:grpSpPr>
          <a:xfrm>
            <a:off x="7677000" y="626161"/>
            <a:ext cx="324000" cy="528000"/>
            <a:chOff x="5410200" y="2000252"/>
            <a:chExt cx="949791" cy="1028698"/>
          </a:xfrm>
        </p:grpSpPr>
        <p:pic>
          <p:nvPicPr>
            <p:cNvPr id="15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5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4" name="文本框 153"/>
          <p:cNvSpPr txBox="1"/>
          <p:nvPr userDrawn="1"/>
        </p:nvSpPr>
        <p:spPr>
          <a:xfrm>
            <a:off x="7577281" y="1132347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征缴处</a:t>
            </a:r>
          </a:p>
        </p:txBody>
      </p:sp>
      <p:grpSp>
        <p:nvGrpSpPr>
          <p:cNvPr id="146" name="组合 145"/>
          <p:cNvGrpSpPr/>
          <p:nvPr userDrawn="1"/>
        </p:nvGrpSpPr>
        <p:grpSpPr>
          <a:xfrm>
            <a:off x="7677000" y="1604084"/>
            <a:ext cx="324000" cy="528000"/>
            <a:chOff x="5410200" y="2000252"/>
            <a:chExt cx="949791" cy="1028698"/>
          </a:xfrm>
        </p:grpSpPr>
        <p:pic>
          <p:nvPicPr>
            <p:cNvPr id="147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8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5" name="文本框 154"/>
          <p:cNvSpPr txBox="1"/>
          <p:nvPr userDrawn="1"/>
        </p:nvSpPr>
        <p:spPr>
          <a:xfrm>
            <a:off x="7516369" y="211975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业务一处</a:t>
            </a:r>
          </a:p>
        </p:txBody>
      </p:sp>
      <p:grpSp>
        <p:nvGrpSpPr>
          <p:cNvPr id="43" name="组合 42"/>
          <p:cNvGrpSpPr/>
          <p:nvPr userDrawn="1"/>
        </p:nvGrpSpPr>
        <p:grpSpPr>
          <a:xfrm>
            <a:off x="7677000" y="2589677"/>
            <a:ext cx="324000" cy="528000"/>
            <a:chOff x="5410200" y="2000252"/>
            <a:chExt cx="949791" cy="1028698"/>
          </a:xfrm>
        </p:grpSpPr>
        <p:pic>
          <p:nvPicPr>
            <p:cNvPr id="44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5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6" name="文本框 155"/>
          <p:cNvSpPr txBox="1"/>
          <p:nvPr userDrawn="1"/>
        </p:nvSpPr>
        <p:spPr>
          <a:xfrm>
            <a:off x="7516369" y="315460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业务二处</a:t>
            </a:r>
          </a:p>
        </p:txBody>
      </p:sp>
      <p:grpSp>
        <p:nvGrpSpPr>
          <p:cNvPr id="40" name="组合 39"/>
          <p:cNvGrpSpPr/>
          <p:nvPr userDrawn="1"/>
        </p:nvGrpSpPr>
        <p:grpSpPr>
          <a:xfrm>
            <a:off x="7677000" y="3624525"/>
            <a:ext cx="324000" cy="528000"/>
            <a:chOff x="5410200" y="2000252"/>
            <a:chExt cx="949791" cy="1028698"/>
          </a:xfrm>
        </p:grpSpPr>
        <p:pic>
          <p:nvPicPr>
            <p:cNvPr id="4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7" name="文本框 156"/>
          <p:cNvSpPr txBox="1"/>
          <p:nvPr userDrawn="1"/>
        </p:nvSpPr>
        <p:spPr>
          <a:xfrm>
            <a:off x="7516369" y="4137909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业务三处</a:t>
            </a:r>
          </a:p>
        </p:txBody>
      </p:sp>
      <p:grpSp>
        <p:nvGrpSpPr>
          <p:cNvPr id="49" name="组合 48"/>
          <p:cNvGrpSpPr/>
          <p:nvPr userDrawn="1"/>
        </p:nvGrpSpPr>
        <p:grpSpPr>
          <a:xfrm>
            <a:off x="7677000" y="4607831"/>
            <a:ext cx="324000" cy="528000"/>
            <a:chOff x="5410200" y="2000252"/>
            <a:chExt cx="949791" cy="1028698"/>
          </a:xfrm>
        </p:grpSpPr>
        <p:pic>
          <p:nvPicPr>
            <p:cNvPr id="5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5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58" name="文本框 157"/>
          <p:cNvSpPr txBox="1"/>
          <p:nvPr userDrawn="1"/>
        </p:nvSpPr>
        <p:spPr>
          <a:xfrm>
            <a:off x="7580512" y="5120979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pic>
        <p:nvPicPr>
          <p:cNvPr id="162" name="图片 16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02" y="5684363"/>
            <a:ext cx="311098" cy="414797"/>
          </a:xfrm>
          <a:prstGeom prst="rect">
            <a:avLst/>
          </a:prstGeom>
        </p:spPr>
      </p:pic>
      <p:grpSp>
        <p:nvGrpSpPr>
          <p:cNvPr id="159" name="组合 158"/>
          <p:cNvGrpSpPr/>
          <p:nvPr userDrawn="1"/>
        </p:nvGrpSpPr>
        <p:grpSpPr>
          <a:xfrm>
            <a:off x="7677000" y="5588025"/>
            <a:ext cx="324000" cy="528000"/>
            <a:chOff x="5410200" y="2000252"/>
            <a:chExt cx="949791" cy="1028698"/>
          </a:xfrm>
        </p:grpSpPr>
        <p:pic>
          <p:nvPicPr>
            <p:cNvPr id="16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6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sp>
        <p:nvSpPr>
          <p:cNvPr id="163" name="文本框 162"/>
          <p:cNvSpPr txBox="1"/>
          <p:nvPr userDrawn="1"/>
        </p:nvSpPr>
        <p:spPr>
          <a:xfrm>
            <a:off x="7579685" y="6047922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sp>
        <p:nvSpPr>
          <p:cNvPr id="164" name="文本框 163"/>
          <p:cNvSpPr txBox="1"/>
          <p:nvPr userDrawn="1"/>
        </p:nvSpPr>
        <p:spPr>
          <a:xfrm>
            <a:off x="6098394" y="168974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5" name="文本框 164"/>
          <p:cNvSpPr txBox="1"/>
          <p:nvPr userDrawn="1"/>
        </p:nvSpPr>
        <p:spPr>
          <a:xfrm>
            <a:off x="6120005" y="3289131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分管主任</a:t>
            </a:r>
          </a:p>
        </p:txBody>
      </p:sp>
      <p:sp>
        <p:nvSpPr>
          <p:cNvPr id="166" name="文本框 165"/>
          <p:cNvSpPr txBox="1"/>
          <p:nvPr userDrawn="1"/>
        </p:nvSpPr>
        <p:spPr>
          <a:xfrm>
            <a:off x="6174067" y="5528514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2118960" y="1777719"/>
            <a:ext cx="461113" cy="496168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2" y="3284293"/>
            <a:ext cx="337637" cy="450183"/>
          </a:xfrm>
          <a:prstGeom prst="rect">
            <a:avLst/>
          </a:prstGeom>
        </p:spPr>
      </p:pic>
      <p:grpSp>
        <p:nvGrpSpPr>
          <p:cNvPr id="170" name="组合 169"/>
          <p:cNvGrpSpPr/>
          <p:nvPr userDrawn="1"/>
        </p:nvGrpSpPr>
        <p:grpSpPr>
          <a:xfrm>
            <a:off x="3104611" y="3254829"/>
            <a:ext cx="324000" cy="528000"/>
            <a:chOff x="4743800" y="1200150"/>
            <a:chExt cx="688104" cy="624593"/>
          </a:xfrm>
        </p:grpSpPr>
        <p:pic>
          <p:nvPicPr>
            <p:cNvPr id="17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36" y="4371947"/>
            <a:ext cx="337637" cy="450183"/>
          </a:xfrm>
          <a:prstGeom prst="rect">
            <a:avLst/>
          </a:prstGeom>
        </p:spPr>
      </p:pic>
      <p:grpSp>
        <p:nvGrpSpPr>
          <p:cNvPr id="174" name="组合 173"/>
          <p:cNvGrpSpPr/>
          <p:nvPr userDrawn="1"/>
        </p:nvGrpSpPr>
        <p:grpSpPr>
          <a:xfrm>
            <a:off x="3136937" y="4333037"/>
            <a:ext cx="324000" cy="528000"/>
            <a:chOff x="4743800" y="1200150"/>
            <a:chExt cx="688104" cy="624593"/>
          </a:xfrm>
        </p:grpSpPr>
        <p:pic>
          <p:nvPicPr>
            <p:cNvPr id="17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7" name="矩形 176"/>
          <p:cNvSpPr/>
          <p:nvPr userDrawn="1"/>
        </p:nvSpPr>
        <p:spPr>
          <a:xfrm>
            <a:off x="303151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矩形 177"/>
          <p:cNvSpPr/>
          <p:nvPr userDrawn="1"/>
        </p:nvSpPr>
        <p:spPr>
          <a:xfrm>
            <a:off x="383759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9" name="矩形 178"/>
          <p:cNvSpPr/>
          <p:nvPr userDrawn="1"/>
        </p:nvSpPr>
        <p:spPr>
          <a:xfrm>
            <a:off x="396240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0" name="矩形 179"/>
          <p:cNvSpPr/>
          <p:nvPr userDrawn="1"/>
        </p:nvSpPr>
        <p:spPr>
          <a:xfrm>
            <a:off x="400473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200248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主管岗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2" name="矩形 181"/>
          <p:cNvSpPr/>
          <p:nvPr userDrawn="1"/>
        </p:nvSpPr>
        <p:spPr>
          <a:xfrm>
            <a:off x="109698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4" name="AutoShape 30"/>
          <p:cNvSpPr>
            <a:spLocks noChangeArrowheads="1"/>
          </p:cNvSpPr>
          <p:nvPr userDrawn="1"/>
        </p:nvSpPr>
        <p:spPr bwMode="auto">
          <a:xfrm>
            <a:off x="526049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85" name="图片 184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649" y="6034388"/>
            <a:ext cx="609600" cy="711200"/>
          </a:xfrm>
          <a:prstGeom prst="rect">
            <a:avLst/>
          </a:prstGeom>
        </p:spPr>
      </p:pic>
      <p:pic>
        <p:nvPicPr>
          <p:cNvPr id="186" name="图片 18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049" y="6005960"/>
            <a:ext cx="609600" cy="711200"/>
          </a:xfrm>
          <a:prstGeom prst="rect">
            <a:avLst/>
          </a:prstGeom>
        </p:spPr>
      </p:pic>
      <p:pic>
        <p:nvPicPr>
          <p:cNvPr id="187" name="图片 18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9" y="6069901"/>
            <a:ext cx="406349" cy="541799"/>
          </a:xfrm>
          <a:prstGeom prst="rect">
            <a:avLst/>
          </a:prstGeom>
        </p:spPr>
      </p:pic>
      <p:sp>
        <p:nvSpPr>
          <p:cNvPr id="191" name="矩形 190"/>
          <p:cNvSpPr/>
          <p:nvPr userDrawn="1"/>
        </p:nvSpPr>
        <p:spPr>
          <a:xfrm>
            <a:off x="218683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3" name="AutoShape 30"/>
          <p:cNvSpPr>
            <a:spLocks noChangeArrowheads="1"/>
          </p:cNvSpPr>
          <p:nvPr userDrawn="1"/>
        </p:nvSpPr>
        <p:spPr bwMode="auto">
          <a:xfrm>
            <a:off x="4947638" y="5655653"/>
            <a:ext cx="871085" cy="887801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办公室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2" name="AutoShape 30"/>
          <p:cNvSpPr>
            <a:spLocks noChangeArrowheads="1"/>
          </p:cNvSpPr>
          <p:nvPr userDrawn="1"/>
        </p:nvSpPr>
        <p:spPr bwMode="auto">
          <a:xfrm>
            <a:off x="4755911" y="4261160"/>
            <a:ext cx="1383731" cy="2456000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97" name="图片 19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8" y="4972755"/>
            <a:ext cx="295932" cy="534733"/>
          </a:xfrm>
          <a:prstGeom prst="rect">
            <a:avLst/>
          </a:prstGeom>
        </p:spPr>
      </p:pic>
      <p:pic>
        <p:nvPicPr>
          <p:cNvPr id="200" name="图片 19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900" y="4971164"/>
            <a:ext cx="295932" cy="534733"/>
          </a:xfrm>
          <a:prstGeom prst="rect">
            <a:avLst/>
          </a:prstGeom>
        </p:spPr>
      </p:pic>
      <p:pic>
        <p:nvPicPr>
          <p:cNvPr id="201" name="图片 20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02" y="4971164"/>
            <a:ext cx="295932" cy="5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1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 userDrawn="1"/>
        </p:nvSpPr>
        <p:spPr bwMode="auto">
          <a:xfrm>
            <a:off x="2847891" y="1106907"/>
            <a:ext cx="1727128" cy="5674893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AutoShape 30"/>
          <p:cNvSpPr>
            <a:spLocks noChangeArrowheads="1"/>
          </p:cNvSpPr>
          <p:nvPr userDrawn="1"/>
        </p:nvSpPr>
        <p:spPr bwMode="auto">
          <a:xfrm>
            <a:off x="526049" y="5346626"/>
            <a:ext cx="2140951" cy="1435175"/>
          </a:xfrm>
          <a:prstGeom prst="roundRect">
            <a:avLst>
              <a:gd name="adj" fmla="val 2995"/>
            </a:avLst>
          </a:prstGeom>
          <a:solidFill>
            <a:schemeClr val="accent4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网上和自助服务区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4050554" y="2554765"/>
            <a:ext cx="461113" cy="4961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483771"/>
            <a:ext cx="337637" cy="4501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079231"/>
            <a:ext cx="337637" cy="4501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2674693"/>
            <a:ext cx="337637" cy="450183"/>
          </a:xfrm>
          <a:prstGeom prst="rect">
            <a:avLst/>
          </a:prstGeom>
        </p:spPr>
      </p:pic>
      <p:sp>
        <p:nvSpPr>
          <p:cNvPr id="8" name="AutoShape 30"/>
          <p:cNvSpPr>
            <a:spLocks noChangeArrowheads="1"/>
          </p:cNvSpPr>
          <p:nvPr userDrawn="1"/>
        </p:nvSpPr>
        <p:spPr bwMode="auto">
          <a:xfrm>
            <a:off x="526050" y="1193801"/>
            <a:ext cx="2140951" cy="1561764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经办导航区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AutoShape 30"/>
          <p:cNvSpPr>
            <a:spLocks noChangeArrowheads="1"/>
          </p:cNvSpPr>
          <p:nvPr userDrawn="1"/>
        </p:nvSpPr>
        <p:spPr bwMode="auto">
          <a:xfrm>
            <a:off x="2995515" y="1227034"/>
            <a:ext cx="989123" cy="2830556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AutoShape 30"/>
          <p:cNvSpPr>
            <a:spLocks noChangeArrowheads="1"/>
          </p:cNvSpPr>
          <p:nvPr userDrawn="1"/>
        </p:nvSpPr>
        <p:spPr bwMode="auto">
          <a:xfrm>
            <a:off x="3004864" y="4208893"/>
            <a:ext cx="989385" cy="1461212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AutoShape 30"/>
          <p:cNvSpPr>
            <a:spLocks noChangeArrowheads="1"/>
          </p:cNvSpPr>
          <p:nvPr userDrawn="1"/>
        </p:nvSpPr>
        <p:spPr bwMode="auto">
          <a:xfrm>
            <a:off x="3004865" y="5860410"/>
            <a:ext cx="1005935" cy="880007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AutoShape 30"/>
          <p:cNvSpPr>
            <a:spLocks noChangeArrowheads="1"/>
          </p:cNvSpPr>
          <p:nvPr userDrawn="1"/>
        </p:nvSpPr>
        <p:spPr bwMode="auto">
          <a:xfrm>
            <a:off x="4725024" y="56024"/>
            <a:ext cx="2188646" cy="6725777"/>
          </a:xfrm>
          <a:prstGeom prst="roundRect">
            <a:avLst>
              <a:gd name="adj" fmla="val 2995"/>
            </a:avLst>
          </a:prstGeom>
          <a:solidFill>
            <a:schemeClr val="bg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649" y="6034388"/>
            <a:ext cx="609600" cy="711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0049" y="6005960"/>
            <a:ext cx="609600" cy="711200"/>
          </a:xfrm>
          <a:prstGeom prst="rect">
            <a:avLst/>
          </a:prstGeom>
        </p:spPr>
      </p:pic>
      <p:sp>
        <p:nvSpPr>
          <p:cNvPr id="15" name="AutoShape 30"/>
          <p:cNvSpPr>
            <a:spLocks noChangeArrowheads="1"/>
          </p:cNvSpPr>
          <p:nvPr userDrawn="1"/>
        </p:nvSpPr>
        <p:spPr bwMode="auto">
          <a:xfrm>
            <a:off x="7453036" y="56022"/>
            <a:ext cx="1367446" cy="5294465"/>
          </a:xfrm>
          <a:prstGeom prst="roundRect">
            <a:avLst>
              <a:gd name="adj" fmla="val 2995"/>
            </a:avLst>
          </a:prstGeom>
          <a:solidFill>
            <a:schemeClr val="accent2">
              <a:lumMod val="60000"/>
              <a:lumOff val="40000"/>
              <a:alpha val="4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市中心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7143040" y="5604231"/>
            <a:ext cx="1965255" cy="1157405"/>
            <a:chOff x="2362200" y="1809750"/>
            <a:chExt cx="3020568" cy="1600200"/>
          </a:xfrm>
        </p:grpSpPr>
        <p:sp>
          <p:nvSpPr>
            <p:cNvPr id="17" name="big cloud"/>
            <p:cNvSpPr>
              <a:spLocks noChangeAspect="1"/>
            </p:cNvSpPr>
            <p:nvPr/>
          </p:nvSpPr>
          <p:spPr bwMode="auto">
            <a:xfrm>
              <a:off x="2362200" y="1809750"/>
              <a:ext cx="3020568" cy="1600200"/>
            </a:xfrm>
            <a:custGeom>
              <a:avLst/>
              <a:gdLst/>
              <a:ahLst/>
              <a:cxnLst>
                <a:cxn ang="0">
                  <a:pos x="6359" y="0"/>
                </a:cxn>
                <a:cxn ang="0">
                  <a:pos x="4385" y="1129"/>
                </a:cxn>
                <a:cxn ang="0">
                  <a:pos x="3525" y="915"/>
                </a:cxn>
                <a:cxn ang="0">
                  <a:pos x="1888" y="1923"/>
                </a:cxn>
                <a:cxn ang="0">
                  <a:pos x="1378" y="1826"/>
                </a:cxn>
                <a:cxn ang="0">
                  <a:pos x="0" y="3203"/>
                </a:cxn>
                <a:cxn ang="0">
                  <a:pos x="1301" y="4578"/>
                </a:cxn>
                <a:cxn ang="0">
                  <a:pos x="1301" y="4581"/>
                </a:cxn>
                <a:cxn ang="0">
                  <a:pos x="6359" y="4581"/>
                </a:cxn>
                <a:cxn ang="0">
                  <a:pos x="8650" y="2290"/>
                </a:cxn>
                <a:cxn ang="0">
                  <a:pos x="6359" y="0"/>
                </a:cxn>
              </a:cxnLst>
              <a:rect l="0" t="0" r="r" b="b"/>
              <a:pathLst>
                <a:path w="8650" h="4581">
                  <a:moveTo>
                    <a:pt x="6359" y="0"/>
                  </a:moveTo>
                  <a:cubicBezTo>
                    <a:pt x="5518" y="0"/>
                    <a:pt x="4783" y="453"/>
                    <a:pt x="4385" y="1129"/>
                  </a:cubicBezTo>
                  <a:cubicBezTo>
                    <a:pt x="4128" y="993"/>
                    <a:pt x="3836" y="915"/>
                    <a:pt x="3525" y="915"/>
                  </a:cubicBezTo>
                  <a:cubicBezTo>
                    <a:pt x="2809" y="915"/>
                    <a:pt x="2190" y="1325"/>
                    <a:pt x="1888" y="1923"/>
                  </a:cubicBezTo>
                  <a:cubicBezTo>
                    <a:pt x="1730" y="1860"/>
                    <a:pt x="1558" y="1826"/>
                    <a:pt x="1378" y="1826"/>
                  </a:cubicBezTo>
                  <a:cubicBezTo>
                    <a:pt x="617" y="1826"/>
                    <a:pt x="0" y="2442"/>
                    <a:pt x="0" y="3203"/>
                  </a:cubicBezTo>
                  <a:cubicBezTo>
                    <a:pt x="0" y="3938"/>
                    <a:pt x="576" y="4538"/>
                    <a:pt x="1301" y="4578"/>
                  </a:cubicBezTo>
                  <a:cubicBezTo>
                    <a:pt x="1301" y="4581"/>
                    <a:pt x="1301" y="4581"/>
                    <a:pt x="1301" y="4581"/>
                  </a:cubicBezTo>
                  <a:cubicBezTo>
                    <a:pt x="6359" y="4581"/>
                    <a:pt x="6359" y="4581"/>
                    <a:pt x="6359" y="4581"/>
                  </a:cubicBezTo>
                  <a:cubicBezTo>
                    <a:pt x="7624" y="4581"/>
                    <a:pt x="8650" y="3555"/>
                    <a:pt x="8650" y="2290"/>
                  </a:cubicBezTo>
                  <a:cubicBezTo>
                    <a:pt x="8650" y="1025"/>
                    <a:pt x="7624" y="0"/>
                    <a:pt x="6359" y="0"/>
                  </a:cubicBez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137" tIns="28569" rIns="57137" bIns="2856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71204"/>
              <a:endParaRPr lang="en-US" sz="900" b="1" dirty="0">
                <a:solidFill>
                  <a:srgbClr val="FFFFFF"/>
                </a:solidFill>
                <a:latin typeface="Segoe UI Light" pitchFamily="34" charset="0"/>
              </a:endParaRPr>
            </a:p>
          </p:txBody>
        </p:sp>
        <p:grpSp>
          <p:nvGrpSpPr>
            <p:cNvPr id="18" name="Group 28"/>
            <p:cNvGrpSpPr/>
            <p:nvPr/>
          </p:nvGrpSpPr>
          <p:grpSpPr>
            <a:xfrm>
              <a:off x="3495184" y="2720458"/>
              <a:ext cx="713574" cy="631316"/>
              <a:chOff x="6269618" y="4646227"/>
              <a:chExt cx="1141716" cy="1010105"/>
            </a:xfrm>
            <a:solidFill>
              <a:schemeClr val="bg2"/>
            </a:solidFill>
          </p:grpSpPr>
          <p:sp>
            <p:nvSpPr>
              <p:cNvPr id="22" name="Man's Body"/>
              <p:cNvSpPr>
                <a:spLocks/>
              </p:cNvSpPr>
              <p:nvPr/>
            </p:nvSpPr>
            <p:spPr bwMode="auto">
              <a:xfrm>
                <a:off x="6269618" y="5237580"/>
                <a:ext cx="863928" cy="418752"/>
              </a:xfrm>
              <a:custGeom>
                <a:avLst/>
                <a:gdLst>
                  <a:gd name="T0" fmla="*/ 1522 w 1650"/>
                  <a:gd name="T1" fmla="*/ 697 h 800"/>
                  <a:gd name="T2" fmla="*/ 1611 w 1650"/>
                  <a:gd name="T3" fmla="*/ 342 h 800"/>
                  <a:gd name="T4" fmla="*/ 1196 w 1650"/>
                  <a:gd name="T5" fmla="*/ 161 h 800"/>
                  <a:gd name="T6" fmla="*/ 1100 w 1650"/>
                  <a:gd name="T7" fmla="*/ 7 h 800"/>
                  <a:gd name="T8" fmla="*/ 815 w 1650"/>
                  <a:gd name="T9" fmla="*/ 130 h 800"/>
                  <a:gd name="T10" fmla="*/ 568 w 1650"/>
                  <a:gd name="T11" fmla="*/ 4 h 800"/>
                  <a:gd name="T12" fmla="*/ 498 w 1650"/>
                  <a:gd name="T13" fmla="*/ 134 h 800"/>
                  <a:gd name="T14" fmla="*/ 806 w 1650"/>
                  <a:gd name="T15" fmla="*/ 275 h 800"/>
                  <a:gd name="T16" fmla="*/ 1056 w 1650"/>
                  <a:gd name="T17" fmla="*/ 219 h 800"/>
                  <a:gd name="T18" fmla="*/ 794 w 1650"/>
                  <a:gd name="T19" fmla="*/ 330 h 800"/>
                  <a:gd name="T20" fmla="*/ 401 w 1650"/>
                  <a:gd name="T21" fmla="*/ 179 h 800"/>
                  <a:gd name="T22" fmla="*/ 42 w 1650"/>
                  <a:gd name="T23" fmla="*/ 342 h 800"/>
                  <a:gd name="T24" fmla="*/ 189 w 1650"/>
                  <a:gd name="T25" fmla="*/ 775 h 800"/>
                  <a:gd name="T26" fmla="*/ 329 w 1650"/>
                  <a:gd name="T27" fmla="*/ 553 h 800"/>
                  <a:gd name="T28" fmla="*/ 271 w 1650"/>
                  <a:gd name="T29" fmla="*/ 781 h 800"/>
                  <a:gd name="T30" fmla="*/ 826 w 1650"/>
                  <a:gd name="T31" fmla="*/ 799 h 800"/>
                  <a:gd name="T32" fmla="*/ 1463 w 1650"/>
                  <a:gd name="T33" fmla="*/ 775 h 800"/>
                  <a:gd name="T34" fmla="*/ 1464 w 1650"/>
                  <a:gd name="T35" fmla="*/ 774 h 800"/>
                  <a:gd name="T36" fmla="*/ 1406 w 1650"/>
                  <a:gd name="T37" fmla="*/ 553 h 800"/>
                  <a:gd name="T38" fmla="*/ 1522 w 1650"/>
                  <a:gd name="T39" fmla="*/ 697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0" h="800">
                    <a:moveTo>
                      <a:pt x="1522" y="697"/>
                    </a:moveTo>
                    <a:cubicBezTo>
                      <a:pt x="1635" y="516"/>
                      <a:pt x="1650" y="408"/>
                      <a:pt x="1611" y="342"/>
                    </a:cubicBezTo>
                    <a:cubicBezTo>
                      <a:pt x="1571" y="277"/>
                      <a:pt x="1294" y="184"/>
                      <a:pt x="1196" y="161"/>
                    </a:cubicBezTo>
                    <a:cubicBezTo>
                      <a:pt x="1155" y="151"/>
                      <a:pt x="1119" y="12"/>
                      <a:pt x="1100" y="7"/>
                    </a:cubicBezTo>
                    <a:cubicBezTo>
                      <a:pt x="1082" y="1"/>
                      <a:pt x="998" y="123"/>
                      <a:pt x="815" y="130"/>
                    </a:cubicBezTo>
                    <a:cubicBezTo>
                      <a:pt x="747" y="132"/>
                      <a:pt x="587" y="0"/>
                      <a:pt x="568" y="4"/>
                    </a:cubicBezTo>
                    <a:cubicBezTo>
                      <a:pt x="548" y="7"/>
                      <a:pt x="495" y="110"/>
                      <a:pt x="498" y="134"/>
                    </a:cubicBezTo>
                    <a:cubicBezTo>
                      <a:pt x="501" y="157"/>
                      <a:pt x="657" y="273"/>
                      <a:pt x="806" y="275"/>
                    </a:cubicBezTo>
                    <a:cubicBezTo>
                      <a:pt x="1017" y="279"/>
                      <a:pt x="1056" y="219"/>
                      <a:pt x="1056" y="219"/>
                    </a:cubicBezTo>
                    <a:cubicBezTo>
                      <a:pt x="1056" y="219"/>
                      <a:pt x="1010" y="327"/>
                      <a:pt x="794" y="330"/>
                    </a:cubicBezTo>
                    <a:cubicBezTo>
                      <a:pt x="573" y="333"/>
                      <a:pt x="425" y="183"/>
                      <a:pt x="401" y="179"/>
                    </a:cubicBezTo>
                    <a:cubicBezTo>
                      <a:pt x="377" y="174"/>
                      <a:pt x="83" y="279"/>
                      <a:pt x="42" y="342"/>
                    </a:cubicBezTo>
                    <a:cubicBezTo>
                      <a:pt x="0" y="406"/>
                      <a:pt x="9" y="570"/>
                      <a:pt x="189" y="775"/>
                    </a:cubicBezTo>
                    <a:cubicBezTo>
                      <a:pt x="208" y="657"/>
                      <a:pt x="306" y="566"/>
                      <a:pt x="329" y="553"/>
                    </a:cubicBezTo>
                    <a:cubicBezTo>
                      <a:pt x="299" y="610"/>
                      <a:pt x="272" y="716"/>
                      <a:pt x="271" y="781"/>
                    </a:cubicBezTo>
                    <a:cubicBezTo>
                      <a:pt x="523" y="799"/>
                      <a:pt x="740" y="800"/>
                      <a:pt x="826" y="799"/>
                    </a:cubicBezTo>
                    <a:cubicBezTo>
                      <a:pt x="922" y="800"/>
                      <a:pt x="1176" y="799"/>
                      <a:pt x="1463" y="775"/>
                    </a:cubicBezTo>
                    <a:cubicBezTo>
                      <a:pt x="1463" y="775"/>
                      <a:pt x="1463" y="774"/>
                      <a:pt x="1464" y="774"/>
                    </a:cubicBezTo>
                    <a:cubicBezTo>
                      <a:pt x="1454" y="709"/>
                      <a:pt x="1436" y="608"/>
                      <a:pt x="1406" y="553"/>
                    </a:cubicBezTo>
                    <a:cubicBezTo>
                      <a:pt x="1424" y="563"/>
                      <a:pt x="1485" y="619"/>
                      <a:pt x="1522" y="6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3" name="Man's Face"/>
              <p:cNvSpPr>
                <a:spLocks/>
              </p:cNvSpPr>
              <p:nvPr/>
            </p:nvSpPr>
            <p:spPr bwMode="auto">
              <a:xfrm>
                <a:off x="6435097" y="4646227"/>
                <a:ext cx="501029" cy="620542"/>
              </a:xfrm>
              <a:custGeom>
                <a:avLst/>
                <a:gdLst>
                  <a:gd name="T0" fmla="*/ 114 w 957"/>
                  <a:gd name="T1" fmla="*/ 612 h 1185"/>
                  <a:gd name="T2" fmla="*/ 82 w 957"/>
                  <a:gd name="T3" fmla="*/ 660 h 1185"/>
                  <a:gd name="T4" fmla="*/ 164 w 957"/>
                  <a:gd name="T5" fmla="*/ 831 h 1185"/>
                  <a:gd name="T6" fmla="*/ 266 w 957"/>
                  <a:gd name="T7" fmla="*/ 1049 h 1185"/>
                  <a:gd name="T8" fmla="*/ 499 w 957"/>
                  <a:gd name="T9" fmla="*/ 1185 h 1185"/>
                  <a:gd name="T10" fmla="*/ 716 w 957"/>
                  <a:gd name="T11" fmla="*/ 1076 h 1185"/>
                  <a:gd name="T12" fmla="*/ 834 w 957"/>
                  <a:gd name="T13" fmla="*/ 841 h 1185"/>
                  <a:gd name="T14" fmla="*/ 862 w 957"/>
                  <a:gd name="T15" fmla="*/ 824 h 1185"/>
                  <a:gd name="T16" fmla="*/ 911 w 957"/>
                  <a:gd name="T17" fmla="*/ 629 h 1185"/>
                  <a:gd name="T18" fmla="*/ 865 w 957"/>
                  <a:gd name="T19" fmla="*/ 596 h 1185"/>
                  <a:gd name="T20" fmla="*/ 865 w 957"/>
                  <a:gd name="T21" fmla="*/ 507 h 1185"/>
                  <a:gd name="T22" fmla="*/ 499 w 957"/>
                  <a:gd name="T23" fmla="*/ 306 h 1185"/>
                  <a:gd name="T24" fmla="*/ 854 w 957"/>
                  <a:gd name="T25" fmla="*/ 407 h 1185"/>
                  <a:gd name="T26" fmla="*/ 897 w 957"/>
                  <a:gd name="T27" fmla="*/ 446 h 1185"/>
                  <a:gd name="T28" fmla="*/ 954 w 957"/>
                  <a:gd name="T29" fmla="*/ 391 h 1185"/>
                  <a:gd name="T30" fmla="*/ 775 w 957"/>
                  <a:gd name="T31" fmla="*/ 169 h 1185"/>
                  <a:gd name="T32" fmla="*/ 318 w 957"/>
                  <a:gd name="T33" fmla="*/ 76 h 1185"/>
                  <a:gd name="T34" fmla="*/ 46 w 957"/>
                  <a:gd name="T35" fmla="*/ 437 h 1185"/>
                  <a:gd name="T36" fmla="*/ 114 w 957"/>
                  <a:gd name="T37" fmla="*/ 612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7" h="1185">
                    <a:moveTo>
                      <a:pt x="114" y="612"/>
                    </a:moveTo>
                    <a:cubicBezTo>
                      <a:pt x="114" y="612"/>
                      <a:pt x="69" y="611"/>
                      <a:pt x="82" y="660"/>
                    </a:cubicBezTo>
                    <a:cubicBezTo>
                      <a:pt x="98" y="718"/>
                      <a:pt x="122" y="828"/>
                      <a:pt x="164" y="831"/>
                    </a:cubicBezTo>
                    <a:cubicBezTo>
                      <a:pt x="167" y="940"/>
                      <a:pt x="253" y="1029"/>
                      <a:pt x="266" y="1049"/>
                    </a:cubicBezTo>
                    <a:cubicBezTo>
                      <a:pt x="278" y="1069"/>
                      <a:pt x="435" y="1185"/>
                      <a:pt x="499" y="1185"/>
                    </a:cubicBezTo>
                    <a:cubicBezTo>
                      <a:pt x="563" y="1185"/>
                      <a:pt x="670" y="1112"/>
                      <a:pt x="716" y="1076"/>
                    </a:cubicBezTo>
                    <a:cubicBezTo>
                      <a:pt x="763" y="1039"/>
                      <a:pt x="818" y="963"/>
                      <a:pt x="834" y="841"/>
                    </a:cubicBezTo>
                    <a:cubicBezTo>
                      <a:pt x="849" y="844"/>
                      <a:pt x="862" y="824"/>
                      <a:pt x="862" y="824"/>
                    </a:cubicBezTo>
                    <a:cubicBezTo>
                      <a:pt x="862" y="824"/>
                      <a:pt x="911" y="659"/>
                      <a:pt x="911" y="629"/>
                    </a:cubicBezTo>
                    <a:cubicBezTo>
                      <a:pt x="911" y="599"/>
                      <a:pt x="865" y="596"/>
                      <a:pt x="865" y="596"/>
                    </a:cubicBezTo>
                    <a:cubicBezTo>
                      <a:pt x="865" y="596"/>
                      <a:pt x="876" y="531"/>
                      <a:pt x="865" y="507"/>
                    </a:cubicBezTo>
                    <a:cubicBezTo>
                      <a:pt x="854" y="482"/>
                      <a:pt x="713" y="324"/>
                      <a:pt x="499" y="306"/>
                    </a:cubicBezTo>
                    <a:cubicBezTo>
                      <a:pt x="554" y="289"/>
                      <a:pt x="688" y="267"/>
                      <a:pt x="854" y="407"/>
                    </a:cubicBezTo>
                    <a:cubicBezTo>
                      <a:pt x="868" y="419"/>
                      <a:pt x="871" y="441"/>
                      <a:pt x="897" y="446"/>
                    </a:cubicBezTo>
                    <a:cubicBezTo>
                      <a:pt x="922" y="451"/>
                      <a:pt x="951" y="416"/>
                      <a:pt x="954" y="391"/>
                    </a:cubicBezTo>
                    <a:cubicBezTo>
                      <a:pt x="957" y="365"/>
                      <a:pt x="917" y="298"/>
                      <a:pt x="775" y="169"/>
                    </a:cubicBezTo>
                    <a:cubicBezTo>
                      <a:pt x="633" y="40"/>
                      <a:pt x="442" y="0"/>
                      <a:pt x="318" y="76"/>
                    </a:cubicBezTo>
                    <a:cubicBezTo>
                      <a:pt x="0" y="63"/>
                      <a:pt x="42" y="417"/>
                      <a:pt x="46" y="437"/>
                    </a:cubicBezTo>
                    <a:cubicBezTo>
                      <a:pt x="51" y="458"/>
                      <a:pt x="114" y="612"/>
                      <a:pt x="114" y="6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4" name="Woman's Body"/>
              <p:cNvSpPr>
                <a:spLocks/>
              </p:cNvSpPr>
              <p:nvPr/>
            </p:nvSpPr>
            <p:spPr bwMode="auto">
              <a:xfrm>
                <a:off x="6856520" y="4649696"/>
                <a:ext cx="554814" cy="887606"/>
              </a:xfrm>
              <a:custGeom>
                <a:avLst/>
                <a:gdLst>
                  <a:gd name="T0" fmla="*/ 34 w 1060"/>
                  <a:gd name="T1" fmla="*/ 1066 h 1695"/>
                  <a:gd name="T2" fmla="*/ 93 w 1060"/>
                  <a:gd name="T3" fmla="*/ 896 h 1695"/>
                  <a:gd name="T4" fmla="*/ 96 w 1060"/>
                  <a:gd name="T5" fmla="*/ 886 h 1695"/>
                  <a:gd name="T6" fmla="*/ 120 w 1060"/>
                  <a:gd name="T7" fmla="*/ 859 h 1695"/>
                  <a:gd name="T8" fmla="*/ 125 w 1060"/>
                  <a:gd name="T9" fmla="*/ 850 h 1695"/>
                  <a:gd name="T10" fmla="*/ 128 w 1060"/>
                  <a:gd name="T11" fmla="*/ 840 h 1695"/>
                  <a:gd name="T12" fmla="*/ 180 w 1060"/>
                  <a:gd name="T13" fmla="*/ 623 h 1695"/>
                  <a:gd name="T14" fmla="*/ 115 w 1060"/>
                  <a:gd name="T15" fmla="*/ 518 h 1695"/>
                  <a:gd name="T16" fmla="*/ 228 w 1060"/>
                  <a:gd name="T17" fmla="*/ 408 h 1695"/>
                  <a:gd name="T18" fmla="*/ 3 w 1060"/>
                  <a:gd name="T19" fmla="*/ 110 h 1695"/>
                  <a:gd name="T20" fmla="*/ 183 w 1060"/>
                  <a:gd name="T21" fmla="*/ 67 h 1695"/>
                  <a:gd name="T22" fmla="*/ 583 w 1060"/>
                  <a:gd name="T23" fmla="*/ 148 h 1695"/>
                  <a:gd name="T24" fmla="*/ 740 w 1060"/>
                  <a:gd name="T25" fmla="*/ 342 h 1695"/>
                  <a:gd name="T26" fmla="*/ 689 w 1060"/>
                  <a:gd name="T27" fmla="*/ 390 h 1695"/>
                  <a:gd name="T28" fmla="*/ 648 w 1060"/>
                  <a:gd name="T29" fmla="*/ 353 h 1695"/>
                  <a:gd name="T30" fmla="*/ 341 w 1060"/>
                  <a:gd name="T31" fmla="*/ 268 h 1695"/>
                  <a:gd name="T32" fmla="*/ 661 w 1060"/>
                  <a:gd name="T33" fmla="*/ 443 h 1695"/>
                  <a:gd name="T34" fmla="*/ 661 w 1060"/>
                  <a:gd name="T35" fmla="*/ 522 h 1695"/>
                  <a:gd name="T36" fmla="*/ 702 w 1060"/>
                  <a:gd name="T37" fmla="*/ 551 h 1695"/>
                  <a:gd name="T38" fmla="*/ 659 w 1060"/>
                  <a:gd name="T39" fmla="*/ 722 h 1695"/>
                  <a:gd name="T40" fmla="*/ 634 w 1060"/>
                  <a:gd name="T41" fmla="*/ 736 h 1695"/>
                  <a:gd name="T42" fmla="*/ 531 w 1060"/>
                  <a:gd name="T43" fmla="*/ 942 h 1695"/>
                  <a:gd name="T44" fmla="*/ 523 w 1060"/>
                  <a:gd name="T45" fmla="*/ 948 h 1695"/>
                  <a:gd name="T46" fmla="*/ 589 w 1060"/>
                  <a:gd name="T47" fmla="*/ 1022 h 1695"/>
                  <a:gd name="T48" fmla="*/ 675 w 1060"/>
                  <a:gd name="T49" fmla="*/ 1130 h 1695"/>
                  <a:gd name="T50" fmla="*/ 1038 w 1060"/>
                  <a:gd name="T51" fmla="*/ 1289 h 1695"/>
                  <a:gd name="T52" fmla="*/ 960 w 1060"/>
                  <a:gd name="T53" fmla="*/ 1599 h 1695"/>
                  <a:gd name="T54" fmla="*/ 909 w 1060"/>
                  <a:gd name="T55" fmla="*/ 1667 h 1695"/>
                  <a:gd name="T56" fmla="*/ 909 w 1060"/>
                  <a:gd name="T57" fmla="*/ 1668 h 1695"/>
                  <a:gd name="T58" fmla="*/ 541 w 1060"/>
                  <a:gd name="T59" fmla="*/ 1695 h 1695"/>
                  <a:gd name="T60" fmla="*/ 561 w 1060"/>
                  <a:gd name="T61" fmla="*/ 1427 h 1695"/>
                  <a:gd name="T62" fmla="*/ 514 w 1060"/>
                  <a:gd name="T63" fmla="*/ 1398 h 1695"/>
                  <a:gd name="T64" fmla="*/ 123 w 1060"/>
                  <a:gd name="T65" fmla="*/ 1213 h 1695"/>
                  <a:gd name="T66" fmla="*/ 73 w 1060"/>
                  <a:gd name="T67" fmla="*/ 1133 h 1695"/>
                  <a:gd name="T68" fmla="*/ 34 w 1060"/>
                  <a:gd name="T69" fmla="*/ 1066 h 1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0" h="1695">
                    <a:moveTo>
                      <a:pt x="34" y="1066"/>
                    </a:moveTo>
                    <a:cubicBezTo>
                      <a:pt x="35" y="1039"/>
                      <a:pt x="115" y="935"/>
                      <a:pt x="93" y="896"/>
                    </a:cubicBezTo>
                    <a:cubicBezTo>
                      <a:pt x="94" y="893"/>
                      <a:pt x="95" y="890"/>
                      <a:pt x="96" y="886"/>
                    </a:cubicBezTo>
                    <a:cubicBezTo>
                      <a:pt x="106" y="878"/>
                      <a:pt x="114" y="868"/>
                      <a:pt x="120" y="859"/>
                    </a:cubicBezTo>
                    <a:cubicBezTo>
                      <a:pt x="125" y="850"/>
                      <a:pt x="125" y="850"/>
                      <a:pt x="125" y="850"/>
                    </a:cubicBezTo>
                    <a:cubicBezTo>
                      <a:pt x="128" y="840"/>
                      <a:pt x="128" y="840"/>
                      <a:pt x="128" y="840"/>
                    </a:cubicBezTo>
                    <a:cubicBezTo>
                      <a:pt x="163" y="723"/>
                      <a:pt x="180" y="650"/>
                      <a:pt x="180" y="623"/>
                    </a:cubicBezTo>
                    <a:cubicBezTo>
                      <a:pt x="185" y="570"/>
                      <a:pt x="115" y="543"/>
                      <a:pt x="115" y="518"/>
                    </a:cubicBezTo>
                    <a:cubicBezTo>
                      <a:pt x="115" y="493"/>
                      <a:pt x="226" y="421"/>
                      <a:pt x="228" y="408"/>
                    </a:cubicBezTo>
                    <a:cubicBezTo>
                      <a:pt x="244" y="348"/>
                      <a:pt x="7" y="138"/>
                      <a:pt x="3" y="110"/>
                    </a:cubicBezTo>
                    <a:cubicBezTo>
                      <a:pt x="0" y="82"/>
                      <a:pt x="160" y="40"/>
                      <a:pt x="183" y="67"/>
                    </a:cubicBezTo>
                    <a:cubicBezTo>
                      <a:pt x="291" y="0"/>
                      <a:pt x="458" y="35"/>
                      <a:pt x="583" y="148"/>
                    </a:cubicBezTo>
                    <a:cubicBezTo>
                      <a:pt x="707" y="261"/>
                      <a:pt x="743" y="325"/>
                      <a:pt x="740" y="342"/>
                    </a:cubicBezTo>
                    <a:cubicBezTo>
                      <a:pt x="737" y="359"/>
                      <a:pt x="707" y="390"/>
                      <a:pt x="689" y="390"/>
                    </a:cubicBezTo>
                    <a:cubicBezTo>
                      <a:pt x="672" y="390"/>
                      <a:pt x="661" y="364"/>
                      <a:pt x="648" y="353"/>
                    </a:cubicBezTo>
                    <a:cubicBezTo>
                      <a:pt x="504" y="234"/>
                      <a:pt x="388" y="253"/>
                      <a:pt x="341" y="268"/>
                    </a:cubicBezTo>
                    <a:cubicBezTo>
                      <a:pt x="528" y="284"/>
                      <a:pt x="653" y="421"/>
                      <a:pt x="661" y="443"/>
                    </a:cubicBezTo>
                    <a:cubicBezTo>
                      <a:pt x="670" y="466"/>
                      <a:pt x="661" y="522"/>
                      <a:pt x="661" y="522"/>
                    </a:cubicBezTo>
                    <a:cubicBezTo>
                      <a:pt x="661" y="522"/>
                      <a:pt x="702" y="525"/>
                      <a:pt x="702" y="551"/>
                    </a:cubicBezTo>
                    <a:cubicBezTo>
                      <a:pt x="702" y="577"/>
                      <a:pt x="659" y="722"/>
                      <a:pt x="659" y="722"/>
                    </a:cubicBezTo>
                    <a:cubicBezTo>
                      <a:pt x="659" y="722"/>
                      <a:pt x="648" y="739"/>
                      <a:pt x="634" y="736"/>
                    </a:cubicBezTo>
                    <a:cubicBezTo>
                      <a:pt x="621" y="843"/>
                      <a:pt x="572" y="910"/>
                      <a:pt x="531" y="942"/>
                    </a:cubicBezTo>
                    <a:cubicBezTo>
                      <a:pt x="529" y="944"/>
                      <a:pt x="526" y="946"/>
                      <a:pt x="523" y="948"/>
                    </a:cubicBezTo>
                    <a:cubicBezTo>
                      <a:pt x="538" y="1019"/>
                      <a:pt x="589" y="1022"/>
                      <a:pt x="589" y="1022"/>
                    </a:cubicBezTo>
                    <a:cubicBezTo>
                      <a:pt x="610" y="1074"/>
                      <a:pt x="639" y="1121"/>
                      <a:pt x="675" y="1130"/>
                    </a:cubicBezTo>
                    <a:cubicBezTo>
                      <a:pt x="760" y="1150"/>
                      <a:pt x="1024" y="1252"/>
                      <a:pt x="1038" y="1289"/>
                    </a:cubicBezTo>
                    <a:cubicBezTo>
                      <a:pt x="1052" y="1326"/>
                      <a:pt x="1060" y="1441"/>
                      <a:pt x="960" y="1599"/>
                    </a:cubicBezTo>
                    <a:cubicBezTo>
                      <a:pt x="934" y="1645"/>
                      <a:pt x="909" y="1667"/>
                      <a:pt x="909" y="1667"/>
                    </a:cubicBezTo>
                    <a:cubicBezTo>
                      <a:pt x="909" y="1667"/>
                      <a:pt x="909" y="1667"/>
                      <a:pt x="909" y="1668"/>
                    </a:cubicBezTo>
                    <a:cubicBezTo>
                      <a:pt x="817" y="1675"/>
                      <a:pt x="620" y="1691"/>
                      <a:pt x="541" y="1695"/>
                    </a:cubicBezTo>
                    <a:cubicBezTo>
                      <a:pt x="541" y="1695"/>
                      <a:pt x="630" y="1516"/>
                      <a:pt x="561" y="1427"/>
                    </a:cubicBezTo>
                    <a:cubicBezTo>
                      <a:pt x="553" y="1417"/>
                      <a:pt x="514" y="1398"/>
                      <a:pt x="514" y="1398"/>
                    </a:cubicBezTo>
                    <a:cubicBezTo>
                      <a:pt x="481" y="1381"/>
                      <a:pt x="225" y="1237"/>
                      <a:pt x="123" y="1213"/>
                    </a:cubicBezTo>
                    <a:cubicBezTo>
                      <a:pt x="123" y="1213"/>
                      <a:pt x="102" y="1203"/>
                      <a:pt x="73" y="1133"/>
                    </a:cubicBezTo>
                    <a:cubicBezTo>
                      <a:pt x="73" y="1133"/>
                      <a:pt x="33" y="1093"/>
                      <a:pt x="34" y="10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  <p:sp>
            <p:nvSpPr>
              <p:cNvPr id="25" name="Woman's Hair"/>
              <p:cNvSpPr>
                <a:spLocks/>
              </p:cNvSpPr>
              <p:nvPr/>
            </p:nvSpPr>
            <p:spPr bwMode="auto">
              <a:xfrm>
                <a:off x="7125159" y="4848040"/>
                <a:ext cx="158581" cy="317396"/>
              </a:xfrm>
              <a:custGeom>
                <a:avLst/>
                <a:gdLst>
                  <a:gd name="T0" fmla="*/ 3 w 303"/>
                  <a:gd name="T1" fmla="*/ 572 h 606"/>
                  <a:gd name="T2" fmla="*/ 84 w 303"/>
                  <a:gd name="T3" fmla="*/ 400 h 606"/>
                  <a:gd name="T4" fmla="*/ 105 w 303"/>
                  <a:gd name="T5" fmla="*/ 376 h 606"/>
                  <a:gd name="T6" fmla="*/ 109 w 303"/>
                  <a:gd name="T7" fmla="*/ 369 h 606"/>
                  <a:gd name="T8" fmla="*/ 112 w 303"/>
                  <a:gd name="T9" fmla="*/ 360 h 606"/>
                  <a:gd name="T10" fmla="*/ 157 w 303"/>
                  <a:gd name="T11" fmla="*/ 172 h 606"/>
                  <a:gd name="T12" fmla="*/ 120 w 303"/>
                  <a:gd name="T13" fmla="*/ 99 h 606"/>
                  <a:gd name="T14" fmla="*/ 122 w 303"/>
                  <a:gd name="T15" fmla="*/ 41 h 606"/>
                  <a:gd name="T16" fmla="*/ 160 w 303"/>
                  <a:gd name="T17" fmla="*/ 4 h 606"/>
                  <a:gd name="T18" fmla="*/ 189 w 303"/>
                  <a:gd name="T19" fmla="*/ 588 h 606"/>
                  <a:gd name="T20" fmla="*/ 3 w 303"/>
                  <a:gd name="T21" fmla="*/ 572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3" h="606">
                    <a:moveTo>
                      <a:pt x="3" y="572"/>
                    </a:moveTo>
                    <a:cubicBezTo>
                      <a:pt x="0" y="554"/>
                      <a:pt x="67" y="482"/>
                      <a:pt x="84" y="400"/>
                    </a:cubicBezTo>
                    <a:cubicBezTo>
                      <a:pt x="93" y="393"/>
                      <a:pt x="99" y="384"/>
                      <a:pt x="105" y="376"/>
                    </a:cubicBezTo>
                    <a:cubicBezTo>
                      <a:pt x="109" y="369"/>
                      <a:pt x="109" y="369"/>
                      <a:pt x="109" y="369"/>
                    </a:cubicBezTo>
                    <a:cubicBezTo>
                      <a:pt x="112" y="360"/>
                      <a:pt x="112" y="360"/>
                      <a:pt x="112" y="360"/>
                    </a:cubicBezTo>
                    <a:cubicBezTo>
                      <a:pt x="142" y="259"/>
                      <a:pt x="157" y="195"/>
                      <a:pt x="157" y="172"/>
                    </a:cubicBezTo>
                    <a:cubicBezTo>
                      <a:pt x="159" y="127"/>
                      <a:pt x="125" y="120"/>
                      <a:pt x="120" y="99"/>
                    </a:cubicBezTo>
                    <a:cubicBezTo>
                      <a:pt x="114" y="79"/>
                      <a:pt x="118" y="62"/>
                      <a:pt x="122" y="41"/>
                    </a:cubicBezTo>
                    <a:cubicBezTo>
                      <a:pt x="127" y="20"/>
                      <a:pt x="150" y="0"/>
                      <a:pt x="160" y="4"/>
                    </a:cubicBezTo>
                    <a:cubicBezTo>
                      <a:pt x="170" y="7"/>
                      <a:pt x="303" y="534"/>
                      <a:pt x="189" y="588"/>
                    </a:cubicBezTo>
                    <a:cubicBezTo>
                      <a:pt x="150" y="606"/>
                      <a:pt x="6" y="591"/>
                      <a:pt x="3" y="5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36" tIns="45718" rIns="91436" bIns="4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70402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400">
                  <a:solidFill>
                    <a:srgbClr val="FFFFFF"/>
                  </a:solidFill>
                  <a:latin typeface="Segoe UI Light" pitchFamily="34" charset="0"/>
                  <a:ea typeface="ＭＳ Ｐゴシック" pitchFamily="-65" charset="-128"/>
                </a:endParaRPr>
              </a:p>
            </p:txBody>
          </p:sp>
        </p:grpSp>
        <p:sp>
          <p:nvSpPr>
            <p:cNvPr id="19" name="Rectangle 210"/>
            <p:cNvSpPr/>
            <p:nvPr/>
          </p:nvSpPr>
          <p:spPr bwMode="auto">
            <a:xfrm rot="19483916">
              <a:off x="3254246" y="2211531"/>
              <a:ext cx="591172" cy="518578"/>
            </a:xfrm>
            <a:custGeom>
              <a:avLst/>
              <a:gdLst/>
              <a:ahLst/>
              <a:cxnLst/>
              <a:rect l="l" t="t" r="r" b="b"/>
              <a:pathLst>
                <a:path w="1142553" h="1087905">
                  <a:moveTo>
                    <a:pt x="515001" y="489177"/>
                  </a:moveTo>
                  <a:lnTo>
                    <a:pt x="148341" y="571505"/>
                  </a:lnTo>
                  <a:lnTo>
                    <a:pt x="692426" y="956284"/>
                  </a:lnTo>
                  <a:lnTo>
                    <a:pt x="648751" y="590500"/>
                  </a:lnTo>
                  <a:lnTo>
                    <a:pt x="622237" y="590500"/>
                  </a:lnTo>
                  <a:lnTo>
                    <a:pt x="622919" y="592297"/>
                  </a:lnTo>
                  <a:lnTo>
                    <a:pt x="554011" y="591938"/>
                  </a:lnTo>
                  <a:lnTo>
                    <a:pt x="530756" y="530679"/>
                  </a:lnTo>
                  <a:lnTo>
                    <a:pt x="529001" y="526206"/>
                  </a:lnTo>
                  <a:lnTo>
                    <a:pt x="529058" y="526206"/>
                  </a:lnTo>
                  <a:close/>
                  <a:moveTo>
                    <a:pt x="1005007" y="590500"/>
                  </a:moveTo>
                  <a:lnTo>
                    <a:pt x="713502" y="590500"/>
                  </a:lnTo>
                  <a:lnTo>
                    <a:pt x="755609" y="943154"/>
                  </a:lnTo>
                  <a:close/>
                  <a:moveTo>
                    <a:pt x="385190" y="147231"/>
                  </a:moveTo>
                  <a:lnTo>
                    <a:pt x="128610" y="510041"/>
                  </a:lnTo>
                  <a:lnTo>
                    <a:pt x="491950" y="428458"/>
                  </a:lnTo>
                  <a:close/>
                  <a:moveTo>
                    <a:pt x="447266" y="129598"/>
                  </a:moveTo>
                  <a:lnTo>
                    <a:pt x="597829" y="526206"/>
                  </a:lnTo>
                  <a:lnTo>
                    <a:pt x="1008079" y="526206"/>
                  </a:lnTo>
                  <a:close/>
                  <a:moveTo>
                    <a:pt x="395982" y="0"/>
                  </a:moveTo>
                  <a:lnTo>
                    <a:pt x="1142553" y="527977"/>
                  </a:lnTo>
                  <a:lnTo>
                    <a:pt x="746570" y="1087905"/>
                  </a:lnTo>
                  <a:lnTo>
                    <a:pt x="0" y="559928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57137" tIns="28569" rIns="57137" bIns="28569" rtlCol="0" anchor="ctr"/>
            <a:lstStyle/>
            <a:p>
              <a:pPr algn="ctr" defTabSz="570402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Segoe UI Light" pitchFamily="34" charset="0"/>
                <a:ea typeface="ＭＳ Ｐゴシック" pitchFamily="-65" charset="-128"/>
              </a:endParaRPr>
            </a:p>
          </p:txBody>
        </p:sp>
        <p:sp>
          <p:nvSpPr>
            <p:cNvPr id="20" name="Freeform 79"/>
            <p:cNvSpPr>
              <a:spLocks noEditPoints="1"/>
            </p:cNvSpPr>
            <p:nvPr/>
          </p:nvSpPr>
          <p:spPr bwMode="auto">
            <a:xfrm>
              <a:off x="2649999" y="2669003"/>
              <a:ext cx="629517" cy="598118"/>
            </a:xfrm>
            <a:custGeom>
              <a:avLst/>
              <a:gdLst>
                <a:gd name="T0" fmla="*/ 406 w 413"/>
                <a:gd name="T1" fmla="*/ 0 h 380"/>
                <a:gd name="T2" fmla="*/ 7 w 413"/>
                <a:gd name="T3" fmla="*/ 0 h 380"/>
                <a:gd name="T4" fmla="*/ 0 w 413"/>
                <a:gd name="T5" fmla="*/ 7 h 380"/>
                <a:gd name="T6" fmla="*/ 0 w 413"/>
                <a:gd name="T7" fmla="*/ 273 h 380"/>
                <a:gd name="T8" fmla="*/ 7 w 413"/>
                <a:gd name="T9" fmla="*/ 281 h 380"/>
                <a:gd name="T10" fmla="*/ 133 w 413"/>
                <a:gd name="T11" fmla="*/ 281 h 380"/>
                <a:gd name="T12" fmla="*/ 133 w 413"/>
                <a:gd name="T13" fmla="*/ 332 h 380"/>
                <a:gd name="T14" fmla="*/ 73 w 413"/>
                <a:gd name="T15" fmla="*/ 332 h 380"/>
                <a:gd name="T16" fmla="*/ 65 w 413"/>
                <a:gd name="T17" fmla="*/ 340 h 380"/>
                <a:gd name="T18" fmla="*/ 65 w 413"/>
                <a:gd name="T19" fmla="*/ 373 h 380"/>
                <a:gd name="T20" fmla="*/ 73 w 413"/>
                <a:gd name="T21" fmla="*/ 380 h 380"/>
                <a:gd name="T22" fmla="*/ 339 w 413"/>
                <a:gd name="T23" fmla="*/ 380 h 380"/>
                <a:gd name="T24" fmla="*/ 346 w 413"/>
                <a:gd name="T25" fmla="*/ 373 h 380"/>
                <a:gd name="T26" fmla="*/ 346 w 413"/>
                <a:gd name="T27" fmla="*/ 340 h 380"/>
                <a:gd name="T28" fmla="*/ 339 w 413"/>
                <a:gd name="T29" fmla="*/ 332 h 380"/>
                <a:gd name="T30" fmla="*/ 280 w 413"/>
                <a:gd name="T31" fmla="*/ 332 h 380"/>
                <a:gd name="T32" fmla="*/ 280 w 413"/>
                <a:gd name="T33" fmla="*/ 281 h 380"/>
                <a:gd name="T34" fmla="*/ 406 w 413"/>
                <a:gd name="T35" fmla="*/ 281 h 380"/>
                <a:gd name="T36" fmla="*/ 413 w 413"/>
                <a:gd name="T37" fmla="*/ 273 h 380"/>
                <a:gd name="T38" fmla="*/ 413 w 413"/>
                <a:gd name="T39" fmla="*/ 7 h 380"/>
                <a:gd name="T40" fmla="*/ 406 w 413"/>
                <a:gd name="T41" fmla="*/ 0 h 380"/>
                <a:gd name="T42" fmla="*/ 331 w 413"/>
                <a:gd name="T43" fmla="*/ 366 h 380"/>
                <a:gd name="T44" fmla="*/ 80 w 413"/>
                <a:gd name="T45" fmla="*/ 366 h 380"/>
                <a:gd name="T46" fmla="*/ 80 w 413"/>
                <a:gd name="T47" fmla="*/ 347 h 380"/>
                <a:gd name="T48" fmla="*/ 331 w 413"/>
                <a:gd name="T49" fmla="*/ 347 h 380"/>
                <a:gd name="T50" fmla="*/ 331 w 413"/>
                <a:gd name="T51" fmla="*/ 366 h 380"/>
                <a:gd name="T52" fmla="*/ 266 w 413"/>
                <a:gd name="T53" fmla="*/ 332 h 380"/>
                <a:gd name="T54" fmla="*/ 148 w 413"/>
                <a:gd name="T55" fmla="*/ 332 h 380"/>
                <a:gd name="T56" fmla="*/ 148 w 413"/>
                <a:gd name="T57" fmla="*/ 281 h 380"/>
                <a:gd name="T58" fmla="*/ 266 w 413"/>
                <a:gd name="T59" fmla="*/ 281 h 380"/>
                <a:gd name="T60" fmla="*/ 266 w 413"/>
                <a:gd name="T61" fmla="*/ 332 h 380"/>
                <a:gd name="T62" fmla="*/ 399 w 413"/>
                <a:gd name="T63" fmla="*/ 266 h 380"/>
                <a:gd name="T64" fmla="*/ 15 w 413"/>
                <a:gd name="T65" fmla="*/ 266 h 380"/>
                <a:gd name="T66" fmla="*/ 15 w 413"/>
                <a:gd name="T67" fmla="*/ 15 h 380"/>
                <a:gd name="T68" fmla="*/ 399 w 413"/>
                <a:gd name="T69" fmla="*/ 15 h 380"/>
                <a:gd name="T70" fmla="*/ 399 w 413"/>
                <a:gd name="T71" fmla="*/ 266 h 380"/>
                <a:gd name="T72" fmla="*/ 40 w 413"/>
                <a:gd name="T73" fmla="*/ 247 h 380"/>
                <a:gd name="T74" fmla="*/ 373 w 413"/>
                <a:gd name="T75" fmla="*/ 247 h 380"/>
                <a:gd name="T76" fmla="*/ 381 w 413"/>
                <a:gd name="T77" fmla="*/ 240 h 380"/>
                <a:gd name="T78" fmla="*/ 381 w 413"/>
                <a:gd name="T79" fmla="*/ 41 h 380"/>
                <a:gd name="T80" fmla="*/ 373 w 413"/>
                <a:gd name="T81" fmla="*/ 33 h 380"/>
                <a:gd name="T82" fmla="*/ 40 w 413"/>
                <a:gd name="T83" fmla="*/ 33 h 380"/>
                <a:gd name="T84" fmla="*/ 33 w 413"/>
                <a:gd name="T85" fmla="*/ 41 h 380"/>
                <a:gd name="T86" fmla="*/ 33 w 413"/>
                <a:gd name="T87" fmla="*/ 240 h 380"/>
                <a:gd name="T88" fmla="*/ 40 w 413"/>
                <a:gd name="T89" fmla="*/ 247 h 380"/>
                <a:gd name="T90" fmla="*/ 47 w 413"/>
                <a:gd name="T91" fmla="*/ 48 h 380"/>
                <a:gd name="T92" fmla="*/ 366 w 413"/>
                <a:gd name="T93" fmla="*/ 48 h 380"/>
                <a:gd name="T94" fmla="*/ 366 w 413"/>
                <a:gd name="T95" fmla="*/ 233 h 380"/>
                <a:gd name="T96" fmla="*/ 47 w 413"/>
                <a:gd name="T97" fmla="*/ 233 h 380"/>
                <a:gd name="T98" fmla="*/ 47 w 413"/>
                <a:gd name="T99" fmla="*/ 4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3" h="380">
                  <a:moveTo>
                    <a:pt x="40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0" y="277"/>
                    <a:pt x="3" y="281"/>
                    <a:pt x="7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73" y="332"/>
                    <a:pt x="73" y="332"/>
                    <a:pt x="73" y="332"/>
                  </a:cubicBezTo>
                  <a:cubicBezTo>
                    <a:pt x="69" y="332"/>
                    <a:pt x="65" y="336"/>
                    <a:pt x="65" y="340"/>
                  </a:cubicBezTo>
                  <a:cubicBezTo>
                    <a:pt x="65" y="373"/>
                    <a:pt x="65" y="373"/>
                    <a:pt x="65" y="373"/>
                  </a:cubicBezTo>
                  <a:cubicBezTo>
                    <a:pt x="65" y="377"/>
                    <a:pt x="69" y="380"/>
                    <a:pt x="73" y="380"/>
                  </a:cubicBezTo>
                  <a:cubicBezTo>
                    <a:pt x="339" y="380"/>
                    <a:pt x="339" y="380"/>
                    <a:pt x="339" y="380"/>
                  </a:cubicBezTo>
                  <a:cubicBezTo>
                    <a:pt x="343" y="380"/>
                    <a:pt x="346" y="377"/>
                    <a:pt x="346" y="373"/>
                  </a:cubicBezTo>
                  <a:cubicBezTo>
                    <a:pt x="346" y="340"/>
                    <a:pt x="346" y="340"/>
                    <a:pt x="346" y="340"/>
                  </a:cubicBezTo>
                  <a:cubicBezTo>
                    <a:pt x="346" y="336"/>
                    <a:pt x="343" y="332"/>
                    <a:pt x="339" y="332"/>
                  </a:cubicBezTo>
                  <a:cubicBezTo>
                    <a:pt x="280" y="332"/>
                    <a:pt x="280" y="332"/>
                    <a:pt x="280" y="332"/>
                  </a:cubicBezTo>
                  <a:cubicBezTo>
                    <a:pt x="280" y="281"/>
                    <a:pt x="280" y="281"/>
                    <a:pt x="280" y="281"/>
                  </a:cubicBezTo>
                  <a:cubicBezTo>
                    <a:pt x="406" y="281"/>
                    <a:pt x="406" y="281"/>
                    <a:pt x="406" y="281"/>
                  </a:cubicBezTo>
                  <a:cubicBezTo>
                    <a:pt x="410" y="281"/>
                    <a:pt x="413" y="277"/>
                    <a:pt x="413" y="273"/>
                  </a:cubicBezTo>
                  <a:cubicBezTo>
                    <a:pt x="413" y="7"/>
                    <a:pt x="413" y="7"/>
                    <a:pt x="413" y="7"/>
                  </a:cubicBezTo>
                  <a:cubicBezTo>
                    <a:pt x="413" y="3"/>
                    <a:pt x="410" y="0"/>
                    <a:pt x="406" y="0"/>
                  </a:cubicBezTo>
                  <a:close/>
                  <a:moveTo>
                    <a:pt x="331" y="366"/>
                  </a:moveTo>
                  <a:cubicBezTo>
                    <a:pt x="80" y="366"/>
                    <a:pt x="80" y="366"/>
                    <a:pt x="80" y="366"/>
                  </a:cubicBezTo>
                  <a:cubicBezTo>
                    <a:pt x="80" y="347"/>
                    <a:pt x="80" y="347"/>
                    <a:pt x="80" y="347"/>
                  </a:cubicBezTo>
                  <a:cubicBezTo>
                    <a:pt x="331" y="347"/>
                    <a:pt x="331" y="347"/>
                    <a:pt x="331" y="347"/>
                  </a:cubicBezTo>
                  <a:lnTo>
                    <a:pt x="331" y="366"/>
                  </a:lnTo>
                  <a:close/>
                  <a:moveTo>
                    <a:pt x="266" y="332"/>
                  </a:moveTo>
                  <a:cubicBezTo>
                    <a:pt x="148" y="332"/>
                    <a:pt x="148" y="332"/>
                    <a:pt x="148" y="332"/>
                  </a:cubicBezTo>
                  <a:cubicBezTo>
                    <a:pt x="148" y="281"/>
                    <a:pt x="148" y="281"/>
                    <a:pt x="148" y="281"/>
                  </a:cubicBezTo>
                  <a:cubicBezTo>
                    <a:pt x="266" y="281"/>
                    <a:pt x="266" y="281"/>
                    <a:pt x="266" y="281"/>
                  </a:cubicBezTo>
                  <a:lnTo>
                    <a:pt x="266" y="332"/>
                  </a:lnTo>
                  <a:close/>
                  <a:moveTo>
                    <a:pt x="399" y="266"/>
                  </a:moveTo>
                  <a:cubicBezTo>
                    <a:pt x="15" y="266"/>
                    <a:pt x="15" y="266"/>
                    <a:pt x="15" y="26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99" y="15"/>
                    <a:pt x="399" y="15"/>
                    <a:pt x="399" y="15"/>
                  </a:cubicBezTo>
                  <a:lnTo>
                    <a:pt x="399" y="266"/>
                  </a:lnTo>
                  <a:close/>
                  <a:moveTo>
                    <a:pt x="40" y="247"/>
                  </a:moveTo>
                  <a:cubicBezTo>
                    <a:pt x="373" y="247"/>
                    <a:pt x="373" y="247"/>
                    <a:pt x="373" y="247"/>
                  </a:cubicBezTo>
                  <a:cubicBezTo>
                    <a:pt x="377" y="247"/>
                    <a:pt x="381" y="244"/>
                    <a:pt x="381" y="240"/>
                  </a:cubicBezTo>
                  <a:cubicBezTo>
                    <a:pt x="381" y="41"/>
                    <a:pt x="381" y="41"/>
                    <a:pt x="381" y="41"/>
                  </a:cubicBezTo>
                  <a:cubicBezTo>
                    <a:pt x="381" y="37"/>
                    <a:pt x="377" y="33"/>
                    <a:pt x="373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33"/>
                    <a:pt x="33" y="37"/>
                    <a:pt x="33" y="41"/>
                  </a:cubicBezTo>
                  <a:cubicBezTo>
                    <a:pt x="33" y="240"/>
                    <a:pt x="33" y="240"/>
                    <a:pt x="33" y="240"/>
                  </a:cubicBezTo>
                  <a:cubicBezTo>
                    <a:pt x="33" y="244"/>
                    <a:pt x="36" y="247"/>
                    <a:pt x="40" y="247"/>
                  </a:cubicBezTo>
                  <a:close/>
                  <a:moveTo>
                    <a:pt x="47" y="48"/>
                  </a:moveTo>
                  <a:cubicBezTo>
                    <a:pt x="366" y="48"/>
                    <a:pt x="366" y="48"/>
                    <a:pt x="366" y="48"/>
                  </a:cubicBezTo>
                  <a:cubicBezTo>
                    <a:pt x="366" y="233"/>
                    <a:pt x="366" y="233"/>
                    <a:pt x="366" y="233"/>
                  </a:cubicBezTo>
                  <a:cubicBezTo>
                    <a:pt x="47" y="233"/>
                    <a:pt x="47" y="233"/>
                    <a:pt x="47" y="233"/>
                  </a:cubicBezTo>
                  <a:lnTo>
                    <a:pt x="47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>
              <a:prstTxWarp prst="textNoShape">
                <a:avLst/>
              </a:prstTxWarp>
            </a:bodyPr>
            <a:lstStyle/>
            <a:p>
              <a:pPr defTabSz="685487" fontAlgn="auto"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solidFill>
                  <a:srgbClr val="FFFFFF"/>
                </a:solidFill>
                <a:latin typeface="Segoe UI"/>
                <a:ea typeface="+mn-ea"/>
              </a:endParaRPr>
            </a:p>
          </p:txBody>
        </p:sp>
        <p:pic>
          <p:nvPicPr>
            <p:cNvPr id="21" name="Picture 3" descr="C:\Users\benriga.000\Desktop\2012-06 - TechEd Europe\Tiles and Notifications\Originals\WP8 Start Screen\0552_StartScreen_Kari22_0D99048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902" y="1981660"/>
              <a:ext cx="485464" cy="127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ight Arrow 57"/>
          <p:cNvSpPr>
            <a:spLocks noChangeArrowheads="1"/>
          </p:cNvSpPr>
          <p:nvPr userDrawn="1"/>
        </p:nvSpPr>
        <p:spPr bwMode="auto">
          <a:xfrm rot="10800000" flipH="1">
            <a:off x="6521548" y="2083599"/>
            <a:ext cx="1248170" cy="1704975"/>
          </a:xfrm>
          <a:prstGeom prst="rightArrow">
            <a:avLst>
              <a:gd name="adj1" fmla="val 50000"/>
              <a:gd name="adj2" fmla="val 59358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lIns="109833" tIns="0" rIns="0" bIns="54916" anchor="ctr"/>
          <a:lstStyle/>
          <a:p>
            <a:pPr defTabSz="822797">
              <a:defRPr/>
            </a:pPr>
            <a:endParaRPr lang="en-US" sz="1200" b="1">
              <a:solidFill>
                <a:prstClr val="black"/>
              </a:solidFill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2949285" y="1193801"/>
            <a:ext cx="30008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3010762" y="537745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复杂业务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3025486" y="6409258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结果反馈</a:t>
            </a: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5" y="4951471"/>
            <a:ext cx="337637" cy="45018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073" y="4172085"/>
            <a:ext cx="524796" cy="620023"/>
          </a:xfrm>
          <a:prstGeom prst="rect">
            <a:avLst/>
          </a:prstGeom>
        </p:spPr>
      </p:pic>
      <p:sp>
        <p:nvSpPr>
          <p:cNvPr id="32" name="文本框 31"/>
          <p:cNvSpPr txBox="1"/>
          <p:nvPr userDrawn="1"/>
        </p:nvSpPr>
        <p:spPr>
          <a:xfrm>
            <a:off x="4919448" y="1169465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4919448" y="2010219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4919448" y="288216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4786711" y="3722200"/>
            <a:ext cx="758541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</a:t>
            </a:r>
            <a:r>
              <a:rPr lang="en-US" altLang="zh-CN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生育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919448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工伤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69" y="6069901"/>
            <a:ext cx="406349" cy="541799"/>
          </a:xfrm>
          <a:prstGeom prst="rect">
            <a:avLst/>
          </a:prstGeom>
        </p:spPr>
      </p:pic>
      <p:cxnSp>
        <p:nvCxnSpPr>
          <p:cNvPr id="38" name="直接连接符 37"/>
          <p:cNvCxnSpPr/>
          <p:nvPr userDrawn="1"/>
        </p:nvCxnSpPr>
        <p:spPr>
          <a:xfrm>
            <a:off x="7086600" y="0"/>
            <a:ext cx="0" cy="6814363"/>
          </a:xfrm>
          <a:prstGeom prst="line">
            <a:avLst/>
          </a:prstGeom>
          <a:ln>
            <a:solidFill>
              <a:schemeClr val="accent4">
                <a:alpha val="3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 userDrawn="1"/>
        </p:nvGrpSpPr>
        <p:grpSpPr>
          <a:xfrm>
            <a:off x="7698515" y="2848736"/>
            <a:ext cx="324000" cy="528000"/>
            <a:chOff x="5410200" y="2000252"/>
            <a:chExt cx="949791" cy="1028698"/>
          </a:xfrm>
        </p:grpSpPr>
        <p:pic>
          <p:nvPicPr>
            <p:cNvPr id="4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2" name="组合 41"/>
          <p:cNvGrpSpPr/>
          <p:nvPr userDrawn="1"/>
        </p:nvGrpSpPr>
        <p:grpSpPr>
          <a:xfrm>
            <a:off x="7698515" y="2026157"/>
            <a:ext cx="324000" cy="528000"/>
            <a:chOff x="5410200" y="2000252"/>
            <a:chExt cx="949791" cy="1028698"/>
          </a:xfrm>
        </p:grpSpPr>
        <p:pic>
          <p:nvPicPr>
            <p:cNvPr id="43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4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5" name="组合 44"/>
          <p:cNvGrpSpPr/>
          <p:nvPr userDrawn="1"/>
        </p:nvGrpSpPr>
        <p:grpSpPr>
          <a:xfrm>
            <a:off x="4981281" y="5883976"/>
            <a:ext cx="324000" cy="528000"/>
            <a:chOff x="5410200" y="2000252"/>
            <a:chExt cx="949791" cy="1028698"/>
          </a:xfrm>
        </p:grpSpPr>
        <p:pic>
          <p:nvPicPr>
            <p:cNvPr id="4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4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48" name="组合 47"/>
          <p:cNvGrpSpPr/>
          <p:nvPr userDrawn="1"/>
        </p:nvGrpSpPr>
        <p:grpSpPr>
          <a:xfrm>
            <a:off x="7698515" y="3671315"/>
            <a:ext cx="324000" cy="528000"/>
            <a:chOff x="5410200" y="2000252"/>
            <a:chExt cx="949791" cy="1028698"/>
          </a:xfrm>
        </p:grpSpPr>
        <p:pic>
          <p:nvPicPr>
            <p:cNvPr id="49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50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51" name="组合 50"/>
          <p:cNvGrpSpPr/>
          <p:nvPr userDrawn="1"/>
        </p:nvGrpSpPr>
        <p:grpSpPr>
          <a:xfrm flipH="1">
            <a:off x="4997572" y="693277"/>
            <a:ext cx="324000" cy="528000"/>
            <a:chOff x="7372305" y="851553"/>
            <a:chExt cx="890075" cy="968413"/>
          </a:xfrm>
        </p:grpSpPr>
        <p:pic>
          <p:nvPicPr>
            <p:cNvPr id="52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3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4" name="组合 53"/>
          <p:cNvGrpSpPr/>
          <p:nvPr userDrawn="1"/>
        </p:nvGrpSpPr>
        <p:grpSpPr>
          <a:xfrm flipH="1">
            <a:off x="5007429" y="1565947"/>
            <a:ext cx="324000" cy="528000"/>
            <a:chOff x="7372305" y="851553"/>
            <a:chExt cx="890075" cy="968413"/>
          </a:xfrm>
        </p:grpSpPr>
        <p:pic>
          <p:nvPicPr>
            <p:cNvPr id="55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6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57" name="组合 56"/>
          <p:cNvGrpSpPr/>
          <p:nvPr userDrawn="1"/>
        </p:nvGrpSpPr>
        <p:grpSpPr>
          <a:xfrm flipH="1">
            <a:off x="5011516" y="2405980"/>
            <a:ext cx="324000" cy="528000"/>
            <a:chOff x="7372305" y="851553"/>
            <a:chExt cx="890075" cy="968413"/>
          </a:xfrm>
        </p:grpSpPr>
        <p:pic>
          <p:nvPicPr>
            <p:cNvPr id="58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59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0" name="组合 59"/>
          <p:cNvGrpSpPr/>
          <p:nvPr userDrawn="1"/>
        </p:nvGrpSpPr>
        <p:grpSpPr>
          <a:xfrm flipH="1">
            <a:off x="5017169" y="3246013"/>
            <a:ext cx="324000" cy="528000"/>
            <a:chOff x="7372305" y="851553"/>
            <a:chExt cx="890075" cy="968413"/>
          </a:xfrm>
        </p:grpSpPr>
        <p:pic>
          <p:nvPicPr>
            <p:cNvPr id="61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2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grpSp>
        <p:nvGrpSpPr>
          <p:cNvPr id="63" name="组合 62"/>
          <p:cNvGrpSpPr/>
          <p:nvPr userDrawn="1"/>
        </p:nvGrpSpPr>
        <p:grpSpPr>
          <a:xfrm flipH="1">
            <a:off x="5000587" y="4085300"/>
            <a:ext cx="324000" cy="528000"/>
            <a:chOff x="7372305" y="851553"/>
            <a:chExt cx="890075" cy="968413"/>
          </a:xfrm>
        </p:grpSpPr>
        <p:pic>
          <p:nvPicPr>
            <p:cNvPr id="64" name="Picture 32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372305" y="1251605"/>
              <a:ext cx="890075" cy="568361"/>
            </a:xfrm>
            <a:prstGeom prst="rect">
              <a:avLst/>
            </a:prstGeom>
            <a:noFill/>
          </p:spPr>
        </p:pic>
        <p:pic>
          <p:nvPicPr>
            <p:cNvPr id="65" name="Picture 47" descr="C:\Users\dfarmer\AppData\Local\Microsoft\Windows\Temporary Internet Files\Content.IE5\SU2WNKY3\MCj043487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7543800" y="851553"/>
              <a:ext cx="685979" cy="685800"/>
            </a:xfrm>
            <a:prstGeom prst="rect">
              <a:avLst/>
            </a:prstGeom>
            <a:noFill/>
          </p:spPr>
        </p:pic>
      </p:grpSp>
      <p:pic>
        <p:nvPicPr>
          <p:cNvPr id="66" name="图片 10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315" y="1557207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AutoShape 30"/>
          <p:cNvSpPr>
            <a:spLocks noChangeArrowheads="1"/>
          </p:cNvSpPr>
          <p:nvPr userDrawn="1"/>
        </p:nvSpPr>
        <p:spPr bwMode="auto">
          <a:xfrm>
            <a:off x="4836652" y="5368955"/>
            <a:ext cx="1987880" cy="1282819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综合管理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AutoShape 30"/>
          <p:cNvSpPr>
            <a:spLocks noChangeArrowheads="1"/>
          </p:cNvSpPr>
          <p:nvPr userDrawn="1"/>
        </p:nvSpPr>
        <p:spPr bwMode="auto">
          <a:xfrm>
            <a:off x="4797504" y="177801"/>
            <a:ext cx="2027029" cy="4933084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审核</a:t>
            </a: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岗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685800"/>
            <a:ext cx="600185" cy="566368"/>
          </a:xfrm>
          <a:prstGeom prst="rect">
            <a:avLst/>
          </a:prstGeom>
        </p:spPr>
      </p:pic>
      <p:sp>
        <p:nvSpPr>
          <p:cNvPr id="70" name="文本框 69"/>
          <p:cNvSpPr txBox="1"/>
          <p:nvPr userDrawn="1"/>
        </p:nvSpPr>
        <p:spPr>
          <a:xfrm>
            <a:off x="5542494" y="1169464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 userDrawn="1"/>
        </p:nvGrpSpPr>
        <p:grpSpPr>
          <a:xfrm>
            <a:off x="1705625" y="1716177"/>
            <a:ext cx="324000" cy="528000"/>
            <a:chOff x="5410200" y="2000252"/>
            <a:chExt cx="949791" cy="1028698"/>
          </a:xfrm>
        </p:grpSpPr>
        <p:pic>
          <p:nvPicPr>
            <p:cNvPr id="72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3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grpSp>
        <p:nvGrpSpPr>
          <p:cNvPr id="74" name="组合 73"/>
          <p:cNvGrpSpPr/>
          <p:nvPr userDrawn="1"/>
        </p:nvGrpSpPr>
        <p:grpSpPr>
          <a:xfrm>
            <a:off x="1114313" y="1716177"/>
            <a:ext cx="324000" cy="528000"/>
            <a:chOff x="5410200" y="2000252"/>
            <a:chExt cx="949791" cy="1028698"/>
          </a:xfrm>
        </p:grpSpPr>
        <p:pic>
          <p:nvPicPr>
            <p:cNvPr id="75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76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49" y="1610789"/>
            <a:ext cx="333375" cy="70931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38" y="1610789"/>
            <a:ext cx="333375" cy="7093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17" y="1610789"/>
            <a:ext cx="333375" cy="709319"/>
          </a:xfrm>
          <a:prstGeom prst="rect">
            <a:avLst/>
          </a:prstGeom>
        </p:spPr>
      </p:pic>
      <p:grpSp>
        <p:nvGrpSpPr>
          <p:cNvPr id="80" name="组合 79"/>
          <p:cNvGrpSpPr/>
          <p:nvPr userDrawn="1"/>
        </p:nvGrpSpPr>
        <p:grpSpPr>
          <a:xfrm flipH="1">
            <a:off x="871778" y="2212577"/>
            <a:ext cx="324000" cy="528000"/>
            <a:chOff x="5711973" y="1651372"/>
            <a:chExt cx="763392" cy="861648"/>
          </a:xfrm>
        </p:grpSpPr>
        <p:pic>
          <p:nvPicPr>
            <p:cNvPr id="81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2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grpSp>
        <p:nvGrpSpPr>
          <p:cNvPr id="83" name="组合 82"/>
          <p:cNvGrpSpPr/>
          <p:nvPr userDrawn="1"/>
        </p:nvGrpSpPr>
        <p:grpSpPr>
          <a:xfrm flipH="1">
            <a:off x="2310891" y="5306099"/>
            <a:ext cx="324000" cy="528000"/>
            <a:chOff x="5711973" y="1651372"/>
            <a:chExt cx="763392" cy="861648"/>
          </a:xfrm>
        </p:grpSpPr>
        <p:pic>
          <p:nvPicPr>
            <p:cNvPr id="84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85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  <p:pic>
        <p:nvPicPr>
          <p:cNvPr id="86" name="图片 8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1839417" y="2841503"/>
            <a:ext cx="423235" cy="954959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00708" y="2841502"/>
            <a:ext cx="423235" cy="954959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16200000">
            <a:off x="1839417" y="4467103"/>
            <a:ext cx="423235" cy="954959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16200000">
            <a:off x="900708" y="4467102"/>
            <a:ext cx="423235" cy="954959"/>
          </a:xfrm>
          <a:prstGeom prst="rect">
            <a:avLst/>
          </a:prstGeom>
        </p:spPr>
      </p:pic>
      <p:sp>
        <p:nvSpPr>
          <p:cNvPr id="90" name="矩形 89"/>
          <p:cNvSpPr/>
          <p:nvPr userDrawn="1"/>
        </p:nvSpPr>
        <p:spPr>
          <a:xfrm>
            <a:off x="1092481" y="3762837"/>
            <a:ext cx="1005403" cy="584775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服务大厅</a:t>
            </a:r>
            <a:endParaRPr lang="en-US" altLang="zh-CN" sz="16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等候</a:t>
            </a:r>
            <a:r>
              <a:rPr lang="zh-CN" altLang="en-US" sz="1600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区</a:t>
            </a:r>
            <a:endParaRPr lang="zh-CN" altLang="en-US" sz="16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91" name="Right Arrow 57"/>
          <p:cNvSpPr>
            <a:spLocks noChangeArrowheads="1"/>
          </p:cNvSpPr>
          <p:nvPr userDrawn="1"/>
        </p:nvSpPr>
        <p:spPr bwMode="auto">
          <a:xfrm rot="16200000" flipH="1">
            <a:off x="7725756" y="5233119"/>
            <a:ext cx="890092" cy="645623"/>
          </a:xfrm>
          <a:prstGeom prst="rightArrow">
            <a:avLst>
              <a:gd name="adj1" fmla="val 50000"/>
              <a:gd name="adj2" fmla="val 59358"/>
            </a:avLst>
          </a:prstGeom>
          <a:gradFill rotWithShape="1">
            <a:gsLst>
              <a:gs pos="0">
                <a:schemeClr val="bg1">
                  <a:gamma/>
                  <a:tint val="0"/>
                  <a:invGamma/>
                  <a:alpha val="0"/>
                </a:schemeClr>
              </a:gs>
              <a:gs pos="100000">
                <a:schemeClr val="bg1">
                  <a:alpha val="5000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rot="10800000" lIns="109833" tIns="0" rIns="0" bIns="54916" anchor="ctr"/>
          <a:lstStyle/>
          <a:p>
            <a:pPr defTabSz="822797">
              <a:defRPr/>
            </a:pPr>
            <a:endParaRPr lang="en-US" sz="1200" b="1">
              <a:solidFill>
                <a:prstClr val="black"/>
              </a:solidFill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92" name="组合 91"/>
          <p:cNvGrpSpPr/>
          <p:nvPr userDrawn="1"/>
        </p:nvGrpSpPr>
        <p:grpSpPr>
          <a:xfrm>
            <a:off x="3115676" y="1426029"/>
            <a:ext cx="324000" cy="528000"/>
            <a:chOff x="4743800" y="1200150"/>
            <a:chExt cx="688104" cy="624593"/>
          </a:xfrm>
        </p:grpSpPr>
        <p:pic>
          <p:nvPicPr>
            <p:cNvPr id="93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4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5" name="组合 94"/>
          <p:cNvGrpSpPr/>
          <p:nvPr userDrawn="1"/>
        </p:nvGrpSpPr>
        <p:grpSpPr>
          <a:xfrm>
            <a:off x="3115676" y="2035629"/>
            <a:ext cx="324000" cy="528000"/>
            <a:chOff x="4743800" y="1200150"/>
            <a:chExt cx="688104" cy="624593"/>
          </a:xfrm>
        </p:grpSpPr>
        <p:pic>
          <p:nvPicPr>
            <p:cNvPr id="96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97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98" name="组合 97"/>
          <p:cNvGrpSpPr/>
          <p:nvPr userDrawn="1"/>
        </p:nvGrpSpPr>
        <p:grpSpPr>
          <a:xfrm>
            <a:off x="3115676" y="2645229"/>
            <a:ext cx="324000" cy="528000"/>
            <a:chOff x="4743800" y="1200150"/>
            <a:chExt cx="688104" cy="624593"/>
          </a:xfrm>
        </p:grpSpPr>
        <p:pic>
          <p:nvPicPr>
            <p:cNvPr id="99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0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1" name="组合 100"/>
          <p:cNvGrpSpPr/>
          <p:nvPr userDrawn="1"/>
        </p:nvGrpSpPr>
        <p:grpSpPr>
          <a:xfrm>
            <a:off x="3126786" y="4912561"/>
            <a:ext cx="324000" cy="528000"/>
            <a:chOff x="4743800" y="1200150"/>
            <a:chExt cx="688104" cy="624593"/>
          </a:xfrm>
        </p:grpSpPr>
        <p:pic>
          <p:nvPicPr>
            <p:cNvPr id="102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3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04" name="组合 103"/>
          <p:cNvGrpSpPr/>
          <p:nvPr userDrawn="1"/>
        </p:nvGrpSpPr>
        <p:grpSpPr>
          <a:xfrm>
            <a:off x="3126786" y="5896077"/>
            <a:ext cx="324000" cy="528000"/>
            <a:chOff x="4743800" y="1200150"/>
            <a:chExt cx="688104" cy="624593"/>
          </a:xfrm>
        </p:grpSpPr>
        <p:pic>
          <p:nvPicPr>
            <p:cNvPr id="10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0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07" name="AutoShape 30"/>
          <p:cNvSpPr>
            <a:spLocks noChangeArrowheads="1"/>
          </p:cNvSpPr>
          <p:nvPr userDrawn="1"/>
        </p:nvSpPr>
        <p:spPr bwMode="auto">
          <a:xfrm>
            <a:off x="2839241" y="64039"/>
            <a:ext cx="1728047" cy="941227"/>
          </a:xfrm>
          <a:prstGeom prst="roundRect">
            <a:avLst>
              <a:gd name="adj" fmla="val 2995"/>
            </a:avLst>
          </a:prstGeom>
          <a:solidFill>
            <a:srgbClr val="00B0F0">
              <a:alpha val="60000"/>
            </a:srgb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VIP</a:t>
            </a:r>
            <a:endParaRPr lang="zh-CN" altLang="en-US" sz="24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8" name="图片 10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56" y="456409"/>
            <a:ext cx="337637" cy="450183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56" y="458166"/>
            <a:ext cx="337637" cy="450183"/>
          </a:xfrm>
          <a:prstGeom prst="rect">
            <a:avLst/>
          </a:prstGeom>
        </p:spPr>
      </p:pic>
      <p:grpSp>
        <p:nvGrpSpPr>
          <p:cNvPr id="110" name="组合 109"/>
          <p:cNvGrpSpPr/>
          <p:nvPr userDrawn="1"/>
        </p:nvGrpSpPr>
        <p:grpSpPr>
          <a:xfrm>
            <a:off x="3815655" y="405341"/>
            <a:ext cx="324000" cy="528000"/>
            <a:chOff x="4743800" y="1200150"/>
            <a:chExt cx="688104" cy="624593"/>
          </a:xfrm>
        </p:grpSpPr>
        <p:pic>
          <p:nvPicPr>
            <p:cNvPr id="11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grpSp>
        <p:nvGrpSpPr>
          <p:cNvPr id="113" name="组合 112"/>
          <p:cNvGrpSpPr/>
          <p:nvPr userDrawn="1"/>
        </p:nvGrpSpPr>
        <p:grpSpPr>
          <a:xfrm>
            <a:off x="2977455" y="405341"/>
            <a:ext cx="324000" cy="528000"/>
            <a:chOff x="4743800" y="1200150"/>
            <a:chExt cx="688104" cy="624593"/>
          </a:xfrm>
        </p:grpSpPr>
        <p:pic>
          <p:nvPicPr>
            <p:cNvPr id="114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15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16" name="AutoShape 30"/>
          <p:cNvSpPr>
            <a:spLocks noChangeArrowheads="1"/>
          </p:cNvSpPr>
          <p:nvPr userDrawn="1"/>
        </p:nvSpPr>
        <p:spPr bwMode="auto">
          <a:xfrm>
            <a:off x="526049" y="56529"/>
            <a:ext cx="2133600" cy="941227"/>
          </a:xfrm>
          <a:prstGeom prst="roundRect">
            <a:avLst>
              <a:gd name="adj" fmla="val 2995"/>
            </a:avLst>
          </a:prstGeom>
          <a:solidFill>
            <a:schemeClr val="accent3">
              <a:lumMod val="40000"/>
              <a:lumOff val="60000"/>
              <a:alpha val="60000"/>
            </a:schemeClr>
          </a:solidFill>
          <a:ln w="9525" cap="flat" cmpd="sng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wrap="none"/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政策咨询区</a:t>
            </a:r>
            <a:endParaRPr lang="zh-CN" altLang="en-US" sz="1200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754649" y="420851"/>
            <a:ext cx="324000" cy="528000"/>
            <a:chOff x="5283050" y="1594748"/>
            <a:chExt cx="672199" cy="575932"/>
          </a:xfrm>
        </p:grpSpPr>
        <p:pic>
          <p:nvPicPr>
            <p:cNvPr id="118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19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grpSp>
        <p:nvGrpSpPr>
          <p:cNvPr id="120" name="组合 119"/>
          <p:cNvGrpSpPr/>
          <p:nvPr userDrawn="1"/>
        </p:nvGrpSpPr>
        <p:grpSpPr>
          <a:xfrm>
            <a:off x="1745249" y="415525"/>
            <a:ext cx="324000" cy="528000"/>
            <a:chOff x="5283050" y="1594748"/>
            <a:chExt cx="672199" cy="575932"/>
          </a:xfrm>
        </p:grpSpPr>
        <p:pic>
          <p:nvPicPr>
            <p:cNvPr id="121" name="Picture 40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5283050" y="1811954"/>
              <a:ext cx="672199" cy="358726"/>
            </a:xfrm>
            <a:prstGeom prst="rect">
              <a:avLst/>
            </a:prstGeom>
            <a:noFill/>
          </p:spPr>
        </p:pic>
        <p:pic>
          <p:nvPicPr>
            <p:cNvPr id="122" name="Picture 41" descr="C:\Users\dfarmer\AppData\Local\Microsoft\Windows\Temporary Internet Files\Content.IE5\IFKC2RTE\MCj04326220000[1].pn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417861" y="1594748"/>
              <a:ext cx="449374" cy="358726"/>
            </a:xfrm>
            <a:prstGeom prst="rect">
              <a:avLst/>
            </a:prstGeom>
            <a:noFill/>
          </p:spPr>
        </p:pic>
      </p:grpSp>
      <p:pic>
        <p:nvPicPr>
          <p:cNvPr id="123" name="图片 12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" y="474203"/>
            <a:ext cx="311098" cy="414797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49" y="474203"/>
            <a:ext cx="311098" cy="414797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09" y="3516822"/>
            <a:ext cx="333375" cy="553663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4" y="5969000"/>
            <a:ext cx="311098" cy="414797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1526555"/>
            <a:ext cx="600185" cy="566368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542494" y="2010219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9" name="图片 12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2384508"/>
            <a:ext cx="600185" cy="566368"/>
          </a:xfrm>
          <a:prstGeom prst="rect">
            <a:avLst/>
          </a:prstGeom>
        </p:spPr>
      </p:pic>
      <p:sp>
        <p:nvSpPr>
          <p:cNvPr id="130" name="文本框 129"/>
          <p:cNvSpPr txBox="1"/>
          <p:nvPr userDrawn="1"/>
        </p:nvSpPr>
        <p:spPr>
          <a:xfrm>
            <a:off x="5542494" y="288216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1" name="图片 13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3194387"/>
            <a:ext cx="600185" cy="566368"/>
          </a:xfrm>
          <a:prstGeom prst="rect">
            <a:avLst/>
          </a:prstGeom>
        </p:spPr>
      </p:pic>
      <p:sp>
        <p:nvSpPr>
          <p:cNvPr id="132" name="文本框 131"/>
          <p:cNvSpPr txBox="1"/>
          <p:nvPr userDrawn="1"/>
        </p:nvSpPr>
        <p:spPr>
          <a:xfrm>
            <a:off x="5542494" y="3722200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" name="图片 13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24" y="4066255"/>
            <a:ext cx="600185" cy="566368"/>
          </a:xfrm>
          <a:prstGeom prst="rect">
            <a:avLst/>
          </a:prstGeom>
        </p:spPr>
      </p:pic>
      <p:sp>
        <p:nvSpPr>
          <p:cNvPr id="134" name="文本框 133"/>
          <p:cNvSpPr txBox="1"/>
          <p:nvPr userDrawn="1"/>
        </p:nvSpPr>
        <p:spPr>
          <a:xfrm>
            <a:off x="5542494" y="4561487"/>
            <a:ext cx="441146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科长</a:t>
            </a:r>
            <a:endParaRPr lang="zh-CN" altLang="en-US" sz="10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5" name="图片 13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8" y="2106654"/>
            <a:ext cx="311098" cy="414797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1" y="2935579"/>
            <a:ext cx="311098" cy="414797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18" y="3747001"/>
            <a:ext cx="311098" cy="414797"/>
          </a:xfrm>
          <a:prstGeom prst="rect">
            <a:avLst/>
          </a:prstGeom>
        </p:spPr>
      </p:pic>
      <p:sp>
        <p:nvSpPr>
          <p:cNvPr id="138" name="文本框 137"/>
          <p:cNvSpPr txBox="1"/>
          <p:nvPr userDrawn="1"/>
        </p:nvSpPr>
        <p:spPr>
          <a:xfrm>
            <a:off x="2960395" y="4140201"/>
            <a:ext cx="288862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 userDrawn="1"/>
        </p:nvSpPr>
        <p:spPr>
          <a:xfrm>
            <a:off x="2960395" y="5809365"/>
            <a:ext cx="290464" cy="3508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en-US" altLang="zh-CN" sz="12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200" b="1" dirty="0" smtClean="0">
              <a:solidFill>
                <a:srgbClr val="FFFFFF">
                  <a:alpha val="99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5592154" y="5883976"/>
            <a:ext cx="324000" cy="528000"/>
            <a:chOff x="5410200" y="2000252"/>
            <a:chExt cx="949791" cy="1028698"/>
          </a:xfrm>
        </p:grpSpPr>
        <p:pic>
          <p:nvPicPr>
            <p:cNvPr id="141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2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3" name="图片 10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501" y="3147614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0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99" y="5620660"/>
            <a:ext cx="577853" cy="7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5" name="组合 144"/>
          <p:cNvGrpSpPr/>
          <p:nvPr userDrawn="1"/>
        </p:nvGrpSpPr>
        <p:grpSpPr>
          <a:xfrm>
            <a:off x="7698515" y="1203579"/>
            <a:ext cx="324000" cy="528000"/>
            <a:chOff x="5410200" y="2000252"/>
            <a:chExt cx="949791" cy="1028698"/>
          </a:xfrm>
        </p:grpSpPr>
        <p:pic>
          <p:nvPicPr>
            <p:cNvPr id="146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47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48" name="图片 14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36" y="1291387"/>
            <a:ext cx="311098" cy="414797"/>
          </a:xfrm>
          <a:prstGeom prst="rect">
            <a:avLst/>
          </a:prstGeom>
        </p:spPr>
      </p:pic>
      <p:grpSp>
        <p:nvGrpSpPr>
          <p:cNvPr id="149" name="组合 148"/>
          <p:cNvGrpSpPr/>
          <p:nvPr userDrawn="1"/>
        </p:nvGrpSpPr>
        <p:grpSpPr>
          <a:xfrm>
            <a:off x="7698515" y="381000"/>
            <a:ext cx="324000" cy="528000"/>
            <a:chOff x="5410200" y="2000252"/>
            <a:chExt cx="949791" cy="1028698"/>
          </a:xfrm>
        </p:grpSpPr>
        <p:pic>
          <p:nvPicPr>
            <p:cNvPr id="150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51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52" name="图片 15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62" y="466306"/>
            <a:ext cx="311098" cy="414797"/>
          </a:xfrm>
          <a:prstGeom prst="rect">
            <a:avLst/>
          </a:prstGeom>
        </p:spPr>
      </p:pic>
      <p:sp>
        <p:nvSpPr>
          <p:cNvPr id="153" name="文本框 152"/>
          <p:cNvSpPr txBox="1"/>
          <p:nvPr userDrawn="1"/>
        </p:nvSpPr>
        <p:spPr>
          <a:xfrm>
            <a:off x="7581509" y="889001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征缴处</a:t>
            </a:r>
          </a:p>
        </p:txBody>
      </p:sp>
      <p:sp>
        <p:nvSpPr>
          <p:cNvPr id="154" name="文本框 153"/>
          <p:cNvSpPr txBox="1"/>
          <p:nvPr userDrawn="1"/>
        </p:nvSpPr>
        <p:spPr>
          <a:xfrm>
            <a:off x="7516369" y="171925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业务一处</a:t>
            </a:r>
          </a:p>
        </p:txBody>
      </p:sp>
      <p:sp>
        <p:nvSpPr>
          <p:cNvPr id="155" name="文本框 154"/>
          <p:cNvSpPr txBox="1"/>
          <p:nvPr userDrawn="1"/>
        </p:nvSpPr>
        <p:spPr>
          <a:xfrm>
            <a:off x="7516369" y="259108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业务二处</a:t>
            </a:r>
          </a:p>
        </p:txBody>
      </p:sp>
      <p:sp>
        <p:nvSpPr>
          <p:cNvPr id="156" name="文本框 155"/>
          <p:cNvSpPr txBox="1"/>
          <p:nvPr userDrawn="1"/>
        </p:nvSpPr>
        <p:spPr>
          <a:xfrm>
            <a:off x="7516369" y="3362119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业务三处</a:t>
            </a:r>
          </a:p>
        </p:txBody>
      </p:sp>
      <p:sp>
        <p:nvSpPr>
          <p:cNvPr id="157" name="文本框 156"/>
          <p:cNvSpPr txBox="1"/>
          <p:nvPr userDrawn="1"/>
        </p:nvSpPr>
        <p:spPr>
          <a:xfrm>
            <a:off x="7581509" y="4181585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grpSp>
        <p:nvGrpSpPr>
          <p:cNvPr id="158" name="组合 157"/>
          <p:cNvGrpSpPr/>
          <p:nvPr userDrawn="1"/>
        </p:nvGrpSpPr>
        <p:grpSpPr>
          <a:xfrm>
            <a:off x="7698515" y="4493893"/>
            <a:ext cx="324000" cy="528000"/>
            <a:chOff x="5410200" y="2000252"/>
            <a:chExt cx="949791" cy="1028698"/>
          </a:xfrm>
        </p:grpSpPr>
        <p:pic>
          <p:nvPicPr>
            <p:cNvPr id="159" name="Picture 42" descr="C:\Users\arib\Pictures\Presentation Stuff\Platform3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410200" y="2364042"/>
              <a:ext cx="949791" cy="664908"/>
            </a:xfrm>
            <a:prstGeom prst="rect">
              <a:avLst/>
            </a:prstGeom>
            <a:noFill/>
          </p:spPr>
        </p:pic>
        <p:pic>
          <p:nvPicPr>
            <p:cNvPr id="160" name="Picture 44" descr="C:\Users\mattande\AppData\Local\Microsoft\Windows\Temporary Internet Files\Content.IE5\YFBK23JN\MCj0433941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559683" y="2000252"/>
              <a:ext cx="699391" cy="699209"/>
            </a:xfrm>
            <a:prstGeom prst="rect">
              <a:avLst/>
            </a:prstGeom>
            <a:noFill/>
          </p:spPr>
        </p:pic>
      </p:grpSp>
      <p:pic>
        <p:nvPicPr>
          <p:cNvPr id="161" name="图片 16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09" y="4530366"/>
            <a:ext cx="311098" cy="414797"/>
          </a:xfrm>
          <a:prstGeom prst="rect">
            <a:avLst/>
          </a:prstGeom>
        </p:spPr>
      </p:pic>
      <p:sp>
        <p:nvSpPr>
          <p:cNvPr id="162" name="文本框 161"/>
          <p:cNvSpPr txBox="1"/>
          <p:nvPr userDrawn="1"/>
        </p:nvSpPr>
        <p:spPr>
          <a:xfrm>
            <a:off x="7581508" y="4954262"/>
            <a:ext cx="56938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</a:p>
        </p:txBody>
      </p:sp>
      <p:sp>
        <p:nvSpPr>
          <p:cNvPr id="163" name="文本框 162"/>
          <p:cNvSpPr txBox="1"/>
          <p:nvPr userDrawn="1"/>
        </p:nvSpPr>
        <p:spPr>
          <a:xfrm>
            <a:off x="6096624" y="2313610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4" name="文本框 163"/>
          <p:cNvSpPr txBox="1"/>
          <p:nvPr userDrawn="1"/>
        </p:nvSpPr>
        <p:spPr>
          <a:xfrm>
            <a:off x="6118235" y="3912996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主管领导</a:t>
            </a:r>
          </a:p>
        </p:txBody>
      </p:sp>
      <p:sp>
        <p:nvSpPr>
          <p:cNvPr id="165" name="文本框 164"/>
          <p:cNvSpPr txBox="1"/>
          <p:nvPr userDrawn="1"/>
        </p:nvSpPr>
        <p:spPr>
          <a:xfrm>
            <a:off x="6096623" y="6290363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</a:t>
            </a:r>
          </a:p>
        </p:txBody>
      </p:sp>
      <p:sp>
        <p:nvSpPr>
          <p:cNvPr id="166" name="文本框 165"/>
          <p:cNvSpPr txBox="1"/>
          <p:nvPr userDrawn="1"/>
        </p:nvSpPr>
        <p:spPr>
          <a:xfrm>
            <a:off x="7111930" y="5575475"/>
            <a:ext cx="697627" cy="323165"/>
          </a:xfrm>
          <a:prstGeom prst="rect">
            <a:avLst/>
          </a:prstGeom>
          <a:noFill/>
        </p:spPr>
        <p:txBody>
          <a:bodyPr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1000" b="1" dirty="0" smtClean="0">
                <a:solidFill>
                  <a:srgbClr val="FFFFFF">
                    <a:alpha val="99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</a:p>
        </p:txBody>
      </p:sp>
      <p:pic>
        <p:nvPicPr>
          <p:cNvPr id="168" name="图片 1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98" flipH="1">
            <a:off x="2118960" y="1777719"/>
            <a:ext cx="461113" cy="496168"/>
          </a:xfrm>
          <a:prstGeom prst="rect">
            <a:avLst/>
          </a:prstGeom>
        </p:spPr>
      </p:pic>
      <p:pic>
        <p:nvPicPr>
          <p:cNvPr id="169" name="图片 1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2" y="3284293"/>
            <a:ext cx="337637" cy="450183"/>
          </a:xfrm>
          <a:prstGeom prst="rect">
            <a:avLst/>
          </a:prstGeom>
        </p:spPr>
      </p:pic>
      <p:grpSp>
        <p:nvGrpSpPr>
          <p:cNvPr id="170" name="组合 169"/>
          <p:cNvGrpSpPr/>
          <p:nvPr userDrawn="1"/>
        </p:nvGrpSpPr>
        <p:grpSpPr>
          <a:xfrm>
            <a:off x="3104611" y="3254829"/>
            <a:ext cx="324000" cy="528000"/>
            <a:chOff x="4743800" y="1200150"/>
            <a:chExt cx="688104" cy="624593"/>
          </a:xfrm>
        </p:grpSpPr>
        <p:pic>
          <p:nvPicPr>
            <p:cNvPr id="171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2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pic>
        <p:nvPicPr>
          <p:cNvPr id="173" name="图片 17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436" y="4371947"/>
            <a:ext cx="337637" cy="450183"/>
          </a:xfrm>
          <a:prstGeom prst="rect">
            <a:avLst/>
          </a:prstGeom>
        </p:spPr>
      </p:pic>
      <p:grpSp>
        <p:nvGrpSpPr>
          <p:cNvPr id="174" name="组合 173"/>
          <p:cNvGrpSpPr/>
          <p:nvPr userDrawn="1"/>
        </p:nvGrpSpPr>
        <p:grpSpPr>
          <a:xfrm>
            <a:off x="3136937" y="4333037"/>
            <a:ext cx="324000" cy="528000"/>
            <a:chOff x="4743800" y="1200150"/>
            <a:chExt cx="688104" cy="624593"/>
          </a:xfrm>
        </p:grpSpPr>
        <p:pic>
          <p:nvPicPr>
            <p:cNvPr id="175" name="Picture 37" descr="C:\Users\arib\Pictures\Presentation Stuff\Platform4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4743800" y="1524974"/>
              <a:ext cx="674061" cy="299769"/>
            </a:xfrm>
            <a:prstGeom prst="rect">
              <a:avLst/>
            </a:prstGeom>
            <a:noFill/>
          </p:spPr>
        </p:pic>
        <p:pic>
          <p:nvPicPr>
            <p:cNvPr id="176" name="Picture 39" descr="C:\Users\mattande\AppData\Local\Microsoft\Windows\Temporary Internet Files\Content.IE5\WJX2YXAZ\MCj04339420000[1].pn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833675" y="1200150"/>
              <a:ext cx="598229" cy="477555"/>
            </a:xfrm>
            <a:prstGeom prst="rect">
              <a:avLst/>
            </a:prstGeom>
            <a:noFill/>
          </p:spPr>
        </p:pic>
      </p:grpSp>
      <p:sp>
        <p:nvSpPr>
          <p:cNvPr id="177" name="矩形 176"/>
          <p:cNvSpPr/>
          <p:nvPr userDrawn="1"/>
        </p:nvSpPr>
        <p:spPr>
          <a:xfrm>
            <a:off x="3031519" y="3763979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8" name="矩形 177"/>
          <p:cNvSpPr/>
          <p:nvPr userDrawn="1"/>
        </p:nvSpPr>
        <p:spPr>
          <a:xfrm>
            <a:off x="3837595" y="79632"/>
            <a:ext cx="748923" cy="2616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集团业务</a:t>
            </a:r>
            <a:endParaRPr lang="zh-CN" altLang="en-US" sz="11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79" name="矩形 178"/>
          <p:cNvSpPr/>
          <p:nvPr userDrawn="1"/>
        </p:nvSpPr>
        <p:spPr>
          <a:xfrm>
            <a:off x="3962401" y="303761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主管岗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0" name="矩形 179"/>
          <p:cNvSpPr/>
          <p:nvPr userDrawn="1"/>
        </p:nvSpPr>
        <p:spPr>
          <a:xfrm>
            <a:off x="4004733" y="480738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助理岗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1" name="矩形 180"/>
          <p:cNvSpPr/>
          <p:nvPr userDrawn="1"/>
        </p:nvSpPr>
        <p:spPr>
          <a:xfrm>
            <a:off x="2002487" y="2199291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主管岗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2" name="矩形 181"/>
          <p:cNvSpPr/>
          <p:nvPr userDrawn="1"/>
        </p:nvSpPr>
        <p:spPr>
          <a:xfrm>
            <a:off x="1096989" y="2416677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  <p:sp>
        <p:nvSpPr>
          <p:cNvPr id="183" name="矩形 182"/>
          <p:cNvSpPr/>
          <p:nvPr userDrawn="1"/>
        </p:nvSpPr>
        <p:spPr>
          <a:xfrm>
            <a:off x="2186830" y="5748695"/>
            <a:ext cx="569387" cy="246221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pPr defTabSz="685487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0" b="1" kern="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引导员</a:t>
            </a:r>
            <a:endParaRPr lang="zh-CN" altLang="en-US" sz="1000" dirty="0">
              <a:solidFill>
                <a:srgbClr val="FFFFFF"/>
              </a:solidFill>
              <a:latin typeface="Segoe U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8529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30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 Bar"/>
          <p:cNvSpPr/>
          <p:nvPr userDrawn="1"/>
        </p:nvSpPr>
        <p:spPr bwMode="auto">
          <a:xfrm>
            <a:off x="766756" y="949324"/>
            <a:ext cx="5373499" cy="542607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37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70614" y="2089041"/>
            <a:ext cx="4973345" cy="4050371"/>
          </a:xfrm>
          <a:prstGeom prst="rect">
            <a:avLst/>
          </a:prstGeom>
        </p:spPr>
        <p:txBody>
          <a:bodyPr anchor="ctr" anchorCtr="0">
            <a:norm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 defTabSz="685835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lang="en-US" sz="4100" b="1" kern="1200" cap="none" spc="-75" baseline="0" dirty="0" smtClean="0">
                <a:ln w="3175">
                  <a:noFill/>
                </a:ln>
                <a:solidFill>
                  <a:schemeClr val="tx1">
                    <a:alpha val="99000"/>
                  </a:schemeClr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Question</a:t>
            </a:r>
          </a:p>
        </p:txBody>
      </p:sp>
      <p:sp>
        <p:nvSpPr>
          <p:cNvPr id="5" name="Rectangle 19"/>
          <p:cNvSpPr/>
          <p:nvPr userDrawn="1"/>
        </p:nvSpPr>
        <p:spPr bwMode="auto">
          <a:xfrm>
            <a:off x="6255796" y="949325"/>
            <a:ext cx="2120991" cy="3911601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37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17"/>
          <p:cNvSpPr/>
          <p:nvPr userDrawn="1"/>
        </p:nvSpPr>
        <p:spPr bwMode="grayWhite">
          <a:xfrm>
            <a:off x="6637498" y="1039862"/>
            <a:ext cx="1357589" cy="2823858"/>
          </a:xfrm>
          <a:prstGeom prst="rect">
            <a:avLst/>
          </a:prstGeom>
          <a:noFill/>
        </p:spPr>
        <p:txBody>
          <a:bodyPr wrap="square" lIns="68586" tIns="34294" rIns="68586" bIns="34294">
            <a:spAutoFit/>
          </a:bodyPr>
          <a:lstStyle/>
          <a:p>
            <a:pPr algn="ctr" defTabSz="685487" fontAlgn="auto">
              <a:spcBef>
                <a:spcPts val="0"/>
              </a:spcBef>
              <a:spcAft>
                <a:spcPts val="0"/>
              </a:spcAft>
            </a:pPr>
            <a:r>
              <a:rPr lang="en-US" sz="17900" b="1" dirty="0" smtClean="0">
                <a:ln w="57150">
                  <a:solidFill>
                    <a:srgbClr val="FFFFFF"/>
                  </a:solidFill>
                  <a:prstDash val="solid"/>
                </a:ln>
                <a:noFill/>
                <a:latin typeface="Arial Black" pitchFamily="34" charset="0"/>
                <a:ea typeface="+mn-ea"/>
              </a:rPr>
              <a:t>?</a:t>
            </a:r>
            <a:endParaRPr lang="en-US" sz="17900" b="1" dirty="0">
              <a:ln w="57150">
                <a:solidFill>
                  <a:srgbClr val="FFFFFF"/>
                </a:solidFill>
                <a:prstDash val="solid"/>
              </a:ln>
              <a:noFill/>
              <a:latin typeface="Arial Black" pitchFamily="34" charset="0"/>
              <a:ea typeface="+mn-ea"/>
            </a:endParaRPr>
          </a:p>
        </p:txBody>
      </p:sp>
      <p:sp>
        <p:nvSpPr>
          <p:cNvPr id="7" name="Rectangle 27"/>
          <p:cNvSpPr/>
          <p:nvPr userDrawn="1"/>
        </p:nvSpPr>
        <p:spPr bwMode="auto">
          <a:xfrm>
            <a:off x="6255796" y="5013325"/>
            <a:ext cx="2120991" cy="136207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>
            <a:prstTxWarp prst="textNoShape">
              <a:avLst/>
            </a:prstTxWarp>
          </a:bodyPr>
          <a:lstStyle/>
          <a:p>
            <a:pPr algn="ctr" defTabSz="685637" fontAlgn="auto">
              <a:spcBef>
                <a:spcPts val="0"/>
              </a:spcBef>
              <a:spcAft>
                <a:spcPts val="0"/>
              </a:spcAft>
            </a:pPr>
            <a:endParaRPr lang="en-US" sz="1700" dirty="0">
              <a:solidFill>
                <a:srgbClr val="FFFFFF">
                  <a:lumMod val="20000"/>
                  <a:lumOff val="80000"/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3073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69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6482"/>
            <a:ext cx="8229600" cy="9398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6183" y="1124744"/>
            <a:ext cx="4040188" cy="63976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6183" y="1764506"/>
            <a:ext cx="4040188" cy="4400798"/>
          </a:xfrm>
        </p:spPr>
        <p:txBody>
          <a:bodyPr/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124744"/>
            <a:ext cx="4041775" cy="639762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4008" y="1764506"/>
            <a:ext cx="4041775" cy="4400798"/>
          </a:xfrm>
        </p:spPr>
        <p:txBody>
          <a:bodyPr/>
          <a:lstStyle>
            <a:lvl1pPr>
              <a:lnSpc>
                <a:spcPct val="120000"/>
              </a:lnSpc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80029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944B83-94E2-4F8F-8042-430DA2B6CA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1357313" y="714375"/>
            <a:ext cx="7056437" cy="36513"/>
          </a:xfrm>
          <a:prstGeom prst="rect">
            <a:avLst/>
          </a:prstGeom>
          <a:gradFill flip="none" rotWithShape="1">
            <a:gsLst>
              <a:gs pos="29000">
                <a:schemeClr val="tx2">
                  <a:lumMod val="60000"/>
                  <a:lumOff val="40000"/>
                </a:schemeClr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46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8229600" cy="939800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69FEA0-AE6E-4991-8673-5615FB996A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1357313" y="714375"/>
            <a:ext cx="7056437" cy="36513"/>
          </a:xfrm>
          <a:prstGeom prst="rect">
            <a:avLst/>
          </a:prstGeom>
          <a:gradFill flip="none" rotWithShape="1">
            <a:gsLst>
              <a:gs pos="29000">
                <a:schemeClr val="tx2">
                  <a:lumMod val="60000"/>
                  <a:lumOff val="40000"/>
                </a:schemeClr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89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B20B9-DBB8-4262-A825-D5ABE60850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26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263901" y="6457951"/>
            <a:ext cx="5889625" cy="41529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" y="6457951"/>
            <a:ext cx="6588125" cy="415290"/>
          </a:xfrm>
          <a:prstGeom prst="rect">
            <a:avLst/>
          </a:prstGeom>
          <a:solidFill>
            <a:srgbClr val="43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Picture 4" descr="银海LOGO副本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6" y="6446520"/>
            <a:ext cx="1908175" cy="3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B1A66-B3A9-4D8D-ABE5-883660A02CEA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50C03-3E96-4FC4-8DAC-1F4BB9AACE0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78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44616"/>
            <a:ext cx="7939088" cy="413384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1357313" y="547807"/>
            <a:ext cx="184731" cy="369332"/>
          </a:xfrm>
          <a:prstGeom prst="rect">
            <a:avLst/>
          </a:prstGeom>
          <a:gradFill flip="none" rotWithShape="1">
            <a:gsLst>
              <a:gs pos="29000">
                <a:schemeClr val="tx2">
                  <a:lumMod val="60000"/>
                  <a:lumOff val="40000"/>
                </a:schemeClr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ea typeface="宋体"/>
            </a:endParaRPr>
          </a:p>
        </p:txBody>
      </p:sp>
      <p:sp>
        <p:nvSpPr>
          <p:cNvPr id="6" name="任意多边形 5"/>
          <p:cNvSpPr/>
          <p:nvPr userDrawn="1"/>
        </p:nvSpPr>
        <p:spPr>
          <a:xfrm>
            <a:off x="6715126" y="6444616"/>
            <a:ext cx="2428875" cy="413384"/>
          </a:xfrm>
          <a:custGeom>
            <a:avLst/>
            <a:gdLst>
              <a:gd name="connsiteX0" fmla="*/ 0 w 4010021"/>
              <a:gd name="connsiteY0" fmla="*/ 0 h 414338"/>
              <a:gd name="connsiteX1" fmla="*/ 4010021 w 4010021"/>
              <a:gd name="connsiteY1" fmla="*/ 0 h 414338"/>
              <a:gd name="connsiteX2" fmla="*/ 4010021 w 4010021"/>
              <a:gd name="connsiteY2" fmla="*/ 414338 h 414338"/>
              <a:gd name="connsiteX3" fmla="*/ 0 w 4010021"/>
              <a:gd name="connsiteY3" fmla="*/ 414338 h 414338"/>
              <a:gd name="connsiteX4" fmla="*/ 0 w 4010021"/>
              <a:gd name="connsiteY4" fmla="*/ 0 h 414338"/>
              <a:gd name="connsiteX0" fmla="*/ 416520 w 4010021"/>
              <a:gd name="connsiteY0" fmla="*/ 0 h 414338"/>
              <a:gd name="connsiteX1" fmla="*/ 4010021 w 4010021"/>
              <a:gd name="connsiteY1" fmla="*/ 0 h 414338"/>
              <a:gd name="connsiteX2" fmla="*/ 4010021 w 4010021"/>
              <a:gd name="connsiteY2" fmla="*/ 414338 h 414338"/>
              <a:gd name="connsiteX3" fmla="*/ 0 w 4010021"/>
              <a:gd name="connsiteY3" fmla="*/ 414338 h 414338"/>
              <a:gd name="connsiteX4" fmla="*/ 416520 w 4010021"/>
              <a:gd name="connsiteY4" fmla="*/ 0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0021" h="414338">
                <a:moveTo>
                  <a:pt x="416520" y="0"/>
                </a:moveTo>
                <a:lnTo>
                  <a:pt x="4010021" y="0"/>
                </a:lnTo>
                <a:lnTo>
                  <a:pt x="4010021" y="414338"/>
                </a:lnTo>
                <a:lnTo>
                  <a:pt x="0" y="414338"/>
                </a:lnTo>
                <a:lnTo>
                  <a:pt x="416520" y="0"/>
                </a:lnTo>
                <a:close/>
              </a:path>
            </a:pathLst>
          </a:custGeom>
          <a:solidFill>
            <a:srgbClr val="FFA4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" name="Picture 4" descr="银海LOGO副本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6" y="6446520"/>
            <a:ext cx="1908175" cy="3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8910" y="203200"/>
            <a:ext cx="8229600" cy="654032"/>
          </a:xfrm>
        </p:spPr>
        <p:txBody>
          <a:bodyPr>
            <a:normAutofit/>
          </a:bodyPr>
          <a:lstStyle>
            <a:lvl1pPr>
              <a:defRPr sz="28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1547"/>
            <a:ext cx="8229600" cy="5054617"/>
          </a:xfrm>
        </p:spPr>
        <p:txBody>
          <a:bodyPr/>
          <a:lstStyle>
            <a:lvl1pPr>
              <a:lnSpc>
                <a:spcPct val="150000"/>
              </a:lnSpc>
              <a:defRPr sz="2800" b="0"/>
            </a:lvl1pPr>
            <a:lvl2pPr>
              <a:lnSpc>
                <a:spcPct val="150000"/>
              </a:lnSpc>
              <a:defRPr sz="2400" b="0"/>
            </a:lvl2pPr>
            <a:lvl3pPr>
              <a:lnSpc>
                <a:spcPct val="150000"/>
              </a:lnSpc>
              <a:defRPr sz="2000" b="0"/>
            </a:lvl3pPr>
            <a:lvl4pPr>
              <a:lnSpc>
                <a:spcPct val="150000"/>
              </a:lnSpc>
              <a:defRPr sz="1800" b="0"/>
            </a:lvl4pPr>
            <a:lvl5pPr>
              <a:lnSpc>
                <a:spcPct val="150000"/>
              </a:lnSpc>
              <a:defRPr sz="1800" b="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F77B6-83FC-4B3C-A58E-FF4DD4B1026D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9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7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0B9FF-AC7F-42F6-B8A8-7532A3C0562C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EFFAA-8067-469F-A190-597293FECDA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26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67544" y="-27384"/>
            <a:ext cx="8229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67544" y="1052736"/>
            <a:ext cx="8229600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7" name="Picture 4" descr="银海LOGO副本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447486"/>
            <a:ext cx="1907704" cy="37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2F928-D1A2-4B8E-971B-F32D722CC8B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26" r:id="rId3"/>
    <p:sldLayoutId id="2147484127" r:id="rId4"/>
    <p:sldLayoutId id="2147484128" r:id="rId5"/>
    <p:sldLayoutId id="2147484129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zh-CN" altLang="en-US" sz="3200" b="0" kern="1200" dirty="0" smtClean="0">
          <a:solidFill>
            <a:srgbClr val="0070C0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Ø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Wingdings" pitchFamily="2" charset="2"/>
        <a:buChar char="ü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321"/>
            <a:ext cx="8229600" cy="94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986"/>
            <a:ext cx="21336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fld id="{998E90A2-4932-4BC4-A119-F3E7BC23BF9C}" type="datetimeFigureOut">
              <a:rPr lang="zh-CN" altLang="en-US"/>
              <a:pPr>
                <a:defRPr/>
              </a:pPr>
              <a:t>2016/5/11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986"/>
            <a:ext cx="2133600" cy="36385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fld id="{3F5E39E8-AA83-4EB0-88B9-3C70AB5777F6}" type="slidenum">
              <a:rPr lang="zh-CN" altLang="en-US" smtClean="0">
                <a:latin typeface="Arial" panose="020B0604020202020204" pitchFamily="34" charset="0"/>
              </a:rPr>
              <a:pPr/>
              <a:t>‹#›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  <p:pic>
        <p:nvPicPr>
          <p:cNvPr id="7" name="Picture 4" descr="银海LOGO副本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235826" y="6446520"/>
            <a:ext cx="1908175" cy="37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6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  <p:sldLayoutId id="214748414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14"/>
            <a:ext cx="8363938" cy="4570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447803"/>
            <a:ext cx="8363937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68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3" r:id="rId14"/>
    <p:sldLayoutId id="2147484164" r:id="rId15"/>
    <p:sldLayoutId id="2147484165" r:id="rId16"/>
    <p:sldLayoutId id="2147484166" r:id="rId17"/>
    <p:sldLayoutId id="2147484167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487" rtl="0" eaLnBrk="1" latinLnBrk="0" hangingPunct="1">
        <a:lnSpc>
          <a:spcPct val="90000"/>
        </a:lnSpc>
        <a:spcBef>
          <a:spcPct val="0"/>
        </a:spcBef>
        <a:buNone/>
        <a:defRPr lang="en-US" sz="3300" b="0" kern="1200" cap="none" spc="-75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45132" indent="-345132" algn="l" defTabSz="68548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41477" indent="-296346" algn="l" defTabSz="68548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21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43776" indent="-302299" algn="l" defTabSz="68548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1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03221" indent="-259446" algn="l" defTabSz="68548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455535" indent="-252308" algn="l" defTabSz="685487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0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094" indent="-171373" algn="l" defTabSz="685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831" indent="-171373" algn="l" defTabSz="685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576" indent="-171373" algn="l" defTabSz="685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319" indent="-171373" algn="l" defTabSz="68548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39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87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29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75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712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459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204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951" algn="l" defTabSz="6854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45.emf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50.png"/><Relationship Id="rId7" Type="http://schemas.openxmlformats.org/officeDocument/2006/relationships/hyperlink" Target="&#33258;&#21161;.wmv" TargetMode="External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hyperlink" Target="&#32593;&#19978;&#39044;&#32422;.avi" TargetMode="External"/><Relationship Id="rId20" Type="http://schemas.openxmlformats.org/officeDocument/2006/relationships/image" Target="../media/image4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4.bin"/><Relationship Id="rId24" Type="http://schemas.openxmlformats.org/officeDocument/2006/relationships/oleObject" Target="../embeddings/oleObject11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48.png"/><Relationship Id="rId23" Type="http://schemas.openxmlformats.org/officeDocument/2006/relationships/oleObject" Target="../embeddings/oleObject10.bin"/><Relationship Id="rId28" Type="http://schemas.openxmlformats.org/officeDocument/2006/relationships/image" Target="../media/image51.png"/><Relationship Id="rId10" Type="http://schemas.openxmlformats.org/officeDocument/2006/relationships/image" Target="../media/image43.e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4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4.emf"/><Relationship Id="rId22" Type="http://schemas.openxmlformats.org/officeDocument/2006/relationships/oleObject" Target="../embeddings/oleObject9.bin"/><Relationship Id="rId27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70C0"/>
            </a:gs>
            <a:gs pos="50000">
              <a:srgbClr val="00B0F0"/>
            </a:gs>
            <a:gs pos="100000">
              <a:srgbClr val="0070C0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V="1">
            <a:off x="0" y="2774950"/>
            <a:ext cx="9144000" cy="3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1" name="TextBox 12"/>
          <p:cNvSpPr txBox="1">
            <a:spLocks noChangeArrowheads="1"/>
          </p:cNvSpPr>
          <p:nvPr/>
        </p:nvSpPr>
        <p:spPr bwMode="auto">
          <a:xfrm>
            <a:off x="107950" y="1125538"/>
            <a:ext cx="8929688" cy="137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社保综合柜员制</a:t>
            </a:r>
            <a:endParaRPr lang="en-US" altLang="zh-CN" sz="36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应用实践情况汇报</a:t>
            </a:r>
            <a:endParaRPr lang="en-US" altLang="zh-CN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图片 5" descr="a海报-1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873376"/>
            <a:ext cx="8653462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23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5624"/>
            <a:ext cx="37941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0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008815"/>
              </p:ext>
            </p:extLst>
          </p:nvPr>
        </p:nvGraphicFramePr>
        <p:xfrm>
          <a:off x="533400" y="3626024"/>
          <a:ext cx="7731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1" r:id="rId5" imgW="1239480" imgH="1616040" progId="Visio.Drawing.11">
                  <p:embed/>
                </p:oleObj>
              </mc:Choice>
              <mc:Fallback>
                <p:oleObj r:id="rId5" imgW="1239480" imgH="161604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26024"/>
                        <a:ext cx="7731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4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11824"/>
            <a:ext cx="439738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2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406041"/>
              </p:ext>
            </p:extLst>
          </p:nvPr>
        </p:nvGraphicFramePr>
        <p:xfrm>
          <a:off x="1079500" y="2406824"/>
          <a:ext cx="1524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" r:id="rId9" imgW="698760" imgH="702720" progId="Visio.Drawing.11">
                  <p:embed/>
                </p:oleObj>
              </mc:Choice>
              <mc:Fallback>
                <p:oleObj r:id="rId9" imgW="698760" imgH="70272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2406824"/>
                        <a:ext cx="15240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937813"/>
              </p:ext>
            </p:extLst>
          </p:nvPr>
        </p:nvGraphicFramePr>
        <p:xfrm>
          <a:off x="1077913" y="3397424"/>
          <a:ext cx="1524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" r:id="rId11" imgW="698760" imgH="702720" progId="Visio.Drawing.11">
                  <p:embed/>
                </p:oleObj>
              </mc:Choice>
              <mc:Fallback>
                <p:oleObj r:id="rId11" imgW="698760" imgH="70272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3397424"/>
                        <a:ext cx="15240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8318023"/>
              </p:ext>
            </p:extLst>
          </p:nvPr>
        </p:nvGraphicFramePr>
        <p:xfrm>
          <a:off x="1077913" y="4464224"/>
          <a:ext cx="1524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" r:id="rId12" imgW="698760" imgH="702720" progId="Visio.Drawing.11">
                  <p:embed/>
                </p:oleObj>
              </mc:Choice>
              <mc:Fallback>
                <p:oleObj r:id="rId12" imgW="698760" imgH="70272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4464224"/>
                        <a:ext cx="15240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2801261"/>
              </p:ext>
            </p:extLst>
          </p:nvPr>
        </p:nvGraphicFramePr>
        <p:xfrm>
          <a:off x="2070100" y="3245024"/>
          <a:ext cx="1295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5" r:id="rId13" imgW="737640" imgH="720360" progId="Visio.Drawing.11">
                  <p:embed/>
                </p:oleObj>
              </mc:Choice>
              <mc:Fallback>
                <p:oleObj r:id="rId13" imgW="737640" imgH="72036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0100" y="3245024"/>
                        <a:ext cx="12954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4388024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3321224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5378624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AutoShape 12"/>
          <p:cNvSpPr>
            <a:spLocks noChangeArrowheads="1"/>
          </p:cNvSpPr>
          <p:nvPr/>
        </p:nvSpPr>
        <p:spPr bwMode="auto">
          <a:xfrm>
            <a:off x="609600" y="1187624"/>
            <a:ext cx="2057400" cy="609600"/>
          </a:xfrm>
          <a:prstGeom prst="roundRect">
            <a:avLst>
              <a:gd name="adj" fmla="val 1073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排号、叫号系统</a:t>
            </a: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6" action="ppaction://hlinkfile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16" action="ppaction://hlinkfile"/>
              </a:rPr>
              <a:t>申报、预约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graphicFrame>
        <p:nvGraphicFramePr>
          <p:cNvPr id="22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7852260"/>
              </p:ext>
            </p:extLst>
          </p:nvPr>
        </p:nvGraphicFramePr>
        <p:xfrm>
          <a:off x="7772400" y="1644824"/>
          <a:ext cx="9048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" r:id="rId17" imgW="603000" imgH="981000" progId="Visio.Drawing.11">
                  <p:embed/>
                </p:oleObj>
              </mc:Choice>
              <mc:Fallback>
                <p:oleObj r:id="rId17" imgW="603000" imgH="98100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1644824"/>
                        <a:ext cx="9048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2968769"/>
              </p:ext>
            </p:extLst>
          </p:nvPr>
        </p:nvGraphicFramePr>
        <p:xfrm>
          <a:off x="7772400" y="2711624"/>
          <a:ext cx="9048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7" r:id="rId19" imgW="603000" imgH="981000" progId="Visio.Drawing.11">
                  <p:embed/>
                </p:oleObj>
              </mc:Choice>
              <mc:Fallback>
                <p:oleObj r:id="rId19" imgW="603000" imgH="981000" progId="Visio.Drawing.11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711624"/>
                        <a:ext cx="904875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17"/>
          <p:cNvSpPr>
            <a:spLocks noChangeArrowheads="1"/>
          </p:cNvSpPr>
          <p:nvPr/>
        </p:nvSpPr>
        <p:spPr bwMode="auto">
          <a:xfrm>
            <a:off x="7696200" y="1187624"/>
            <a:ext cx="1143000" cy="2667000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</a:t>
            </a:r>
          </a:p>
        </p:txBody>
      </p:sp>
      <p:grpSp>
        <p:nvGrpSpPr>
          <p:cNvPr id="25" name="Group 18"/>
          <p:cNvGrpSpPr>
            <a:grpSpLocks/>
          </p:cNvGrpSpPr>
          <p:nvPr/>
        </p:nvGrpSpPr>
        <p:grpSpPr bwMode="auto">
          <a:xfrm>
            <a:off x="4191000" y="5378624"/>
            <a:ext cx="2438400" cy="1295400"/>
            <a:chOff x="0" y="0"/>
            <a:chExt cx="3840" cy="2520"/>
          </a:xfrm>
        </p:grpSpPr>
        <p:pic>
          <p:nvPicPr>
            <p:cNvPr id="26" name="Picture 19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792"/>
              <a:ext cx="2280" cy="1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7" name="Picture 2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0" y="1440"/>
              <a:ext cx="690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" name="AutoShape 21"/>
            <p:cNvSpPr>
              <a:spLocks noChangeArrowheads="1"/>
            </p:cNvSpPr>
            <p:nvPr/>
          </p:nvSpPr>
          <p:spPr bwMode="auto">
            <a:xfrm>
              <a:off x="0" y="0"/>
              <a:ext cx="3840" cy="2520"/>
            </a:xfrm>
            <a:prstGeom prst="roundRect">
              <a:avLst>
                <a:gd name="adj" fmla="val 2995"/>
              </a:avLst>
            </a:prstGeom>
            <a:noFill/>
            <a:ln w="9525" cap="flat" cmpd="sng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9FF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档案部</a:t>
              </a:r>
            </a:p>
          </p:txBody>
        </p:sp>
      </p:grpSp>
      <p:grpSp>
        <p:nvGrpSpPr>
          <p:cNvPr id="29" name="Group 22"/>
          <p:cNvGrpSpPr>
            <a:grpSpLocks/>
          </p:cNvGrpSpPr>
          <p:nvPr/>
        </p:nvGrpSpPr>
        <p:grpSpPr bwMode="auto">
          <a:xfrm>
            <a:off x="4191000" y="1187624"/>
            <a:ext cx="2439988" cy="3255963"/>
            <a:chOff x="0" y="0"/>
            <a:chExt cx="3843" cy="5126"/>
          </a:xfrm>
        </p:grpSpPr>
        <p:graphicFrame>
          <p:nvGraphicFramePr>
            <p:cNvPr id="30" name="Object 23"/>
            <p:cNvGraphicFramePr>
              <a:graphicFrameLocks/>
            </p:cNvGraphicFramePr>
            <p:nvPr/>
          </p:nvGraphicFramePr>
          <p:xfrm>
            <a:off x="138" y="357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8" r:id="rId22" imgW="603000" imgH="981000" progId="Visio.Drawing.11">
                    <p:embed/>
                  </p:oleObj>
                </mc:Choice>
                <mc:Fallback>
                  <p:oleObj r:id="rId22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" y="357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4"/>
            <p:cNvGraphicFramePr>
              <a:graphicFrameLocks/>
            </p:cNvGraphicFramePr>
            <p:nvPr/>
          </p:nvGraphicFramePr>
          <p:xfrm>
            <a:off x="2419" y="352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9" r:id="rId23" imgW="603000" imgH="981000" progId="Visio.Drawing.11">
                    <p:embed/>
                  </p:oleObj>
                </mc:Choice>
                <mc:Fallback>
                  <p:oleObj r:id="rId23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9" y="352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25"/>
            <p:cNvGraphicFramePr>
              <a:graphicFrameLocks/>
            </p:cNvGraphicFramePr>
            <p:nvPr/>
          </p:nvGraphicFramePr>
          <p:xfrm>
            <a:off x="135" y="1803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10" r:id="rId24" imgW="603000" imgH="981000" progId="Visio.Drawing.11">
                    <p:embed/>
                  </p:oleObj>
                </mc:Choice>
                <mc:Fallback>
                  <p:oleObj r:id="rId24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" y="1803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26"/>
            <p:cNvGraphicFramePr>
              <a:graphicFrameLocks/>
            </p:cNvGraphicFramePr>
            <p:nvPr/>
          </p:nvGraphicFramePr>
          <p:xfrm>
            <a:off x="2400" y="1800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11" r:id="rId25" imgW="603000" imgH="981000" progId="Visio.Drawing.11">
                    <p:embed/>
                  </p:oleObj>
                </mc:Choice>
                <mc:Fallback>
                  <p:oleObj r:id="rId25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800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7"/>
            <p:cNvGraphicFramePr>
              <a:graphicFrameLocks/>
            </p:cNvGraphicFramePr>
            <p:nvPr/>
          </p:nvGraphicFramePr>
          <p:xfrm>
            <a:off x="131" y="3086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12" r:id="rId26" imgW="603000" imgH="981000" progId="Visio.Drawing.11">
                    <p:embed/>
                  </p:oleObj>
                </mc:Choice>
                <mc:Fallback>
                  <p:oleObj r:id="rId26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" y="3086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8"/>
            <p:cNvGraphicFramePr>
              <a:graphicFrameLocks/>
            </p:cNvGraphicFramePr>
            <p:nvPr/>
          </p:nvGraphicFramePr>
          <p:xfrm>
            <a:off x="2292" y="3012"/>
            <a:ext cx="1424" cy="20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13" r:id="rId27" imgW="603000" imgH="981000" progId="Visio.Drawing.11">
                    <p:embed/>
                  </p:oleObj>
                </mc:Choice>
                <mc:Fallback>
                  <p:oleObj r:id="rId27" imgW="603000" imgH="981000" progId="Visio.Drawing.11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2" y="3012"/>
                          <a:ext cx="1424" cy="20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" name="AutoShape 29"/>
            <p:cNvSpPr>
              <a:spLocks noChangeArrowheads="1"/>
            </p:cNvSpPr>
            <p:nvPr/>
          </p:nvSpPr>
          <p:spPr bwMode="auto">
            <a:xfrm>
              <a:off x="0" y="0"/>
              <a:ext cx="3840" cy="4319"/>
            </a:xfrm>
            <a:prstGeom prst="roundRect">
              <a:avLst>
                <a:gd name="adj" fmla="val 2995"/>
              </a:avLst>
            </a:prstGeom>
            <a:noFill/>
            <a:ln w="9525" cap="flat" cmpd="sng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9FF9B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业务二部</a:t>
              </a:r>
            </a:p>
          </p:txBody>
        </p:sp>
      </p:grpSp>
      <p:sp>
        <p:nvSpPr>
          <p:cNvPr id="37" name="AutoShape 30"/>
          <p:cNvSpPr>
            <a:spLocks noChangeArrowheads="1"/>
          </p:cNvSpPr>
          <p:nvPr/>
        </p:nvSpPr>
        <p:spPr bwMode="auto">
          <a:xfrm>
            <a:off x="622300" y="2028999"/>
            <a:ext cx="2667000" cy="3733800"/>
          </a:xfrm>
          <a:prstGeom prst="roundRect">
            <a:avLst>
              <a:gd name="adj" fmla="val 2995"/>
            </a:avLst>
          </a:prstGeom>
          <a:noFill/>
          <a:ln w="9525" cap="flat" cmpd="sng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9FF9B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业务一部</a:t>
            </a:r>
          </a:p>
        </p:txBody>
      </p:sp>
      <p:sp>
        <p:nvSpPr>
          <p:cNvPr id="38" name="AutoShape 31"/>
          <p:cNvSpPr>
            <a:spLocks noChangeArrowheads="1"/>
          </p:cNvSpPr>
          <p:nvPr/>
        </p:nvSpPr>
        <p:spPr bwMode="auto">
          <a:xfrm>
            <a:off x="4191000" y="4235624"/>
            <a:ext cx="2438400" cy="838200"/>
          </a:xfrm>
          <a:prstGeom prst="roundRect">
            <a:avLst>
              <a:gd name="adj" fmla="val 868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档案系统</a:t>
            </a:r>
          </a:p>
        </p:txBody>
      </p:sp>
      <p:sp>
        <p:nvSpPr>
          <p:cNvPr id="39" name="Rectangle 32"/>
          <p:cNvSpPr>
            <a:spLocks noChangeArrowheads="1"/>
          </p:cNvSpPr>
          <p:nvPr/>
        </p:nvSpPr>
        <p:spPr bwMode="auto">
          <a:xfrm>
            <a:off x="4275138" y="4654724"/>
            <a:ext cx="1093787" cy="34925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材料扫描</a:t>
            </a: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 bwMode="auto">
          <a:xfrm>
            <a:off x="5535613" y="4654724"/>
            <a:ext cx="1009650" cy="349250"/>
          </a:xfrm>
          <a:prstGeom prst="rect">
            <a:avLst/>
          </a:prstGeom>
          <a:solidFill>
            <a:srgbClr val="FD72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检索服务</a:t>
            </a:r>
          </a:p>
        </p:txBody>
      </p:sp>
      <p:sp>
        <p:nvSpPr>
          <p:cNvPr id="41" name="AutoShape 34"/>
          <p:cNvSpPr>
            <a:spLocks noChangeArrowheads="1"/>
          </p:cNvSpPr>
          <p:nvPr/>
        </p:nvSpPr>
        <p:spPr bwMode="auto">
          <a:xfrm>
            <a:off x="7670800" y="4083224"/>
            <a:ext cx="1244600" cy="914400"/>
          </a:xfrm>
          <a:prstGeom prst="roundRect">
            <a:avLst>
              <a:gd name="adj" fmla="val 868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财务系统</a:t>
            </a:r>
          </a:p>
        </p:txBody>
      </p:sp>
      <p:sp>
        <p:nvSpPr>
          <p:cNvPr id="42" name="Rectangle 35"/>
          <p:cNvSpPr>
            <a:spLocks noChangeArrowheads="1"/>
          </p:cNvSpPr>
          <p:nvPr/>
        </p:nvSpPr>
        <p:spPr bwMode="auto">
          <a:xfrm>
            <a:off x="7848600" y="4464224"/>
            <a:ext cx="914400" cy="381000"/>
          </a:xfrm>
          <a:prstGeom prst="rect">
            <a:avLst/>
          </a:prstGeom>
          <a:solidFill>
            <a:srgbClr val="FD72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财务接口</a:t>
            </a: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auto">
          <a:xfrm>
            <a:off x="7696200" y="5454824"/>
            <a:ext cx="1219200" cy="990600"/>
          </a:xfrm>
          <a:prstGeom prst="roundRect">
            <a:avLst>
              <a:gd name="adj" fmla="val 868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社保网</a:t>
            </a:r>
          </a:p>
        </p:txBody>
      </p:sp>
      <p:sp>
        <p:nvSpPr>
          <p:cNvPr id="44" name="Rectangle 37"/>
          <p:cNvSpPr>
            <a:spLocks noChangeArrowheads="1"/>
          </p:cNvSpPr>
          <p:nvPr/>
        </p:nvSpPr>
        <p:spPr bwMode="auto">
          <a:xfrm>
            <a:off x="7848600" y="5912024"/>
            <a:ext cx="895350" cy="361950"/>
          </a:xfrm>
          <a:prstGeom prst="rect">
            <a:avLst/>
          </a:prstGeom>
          <a:solidFill>
            <a:srgbClr val="FD72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银行接口</a:t>
            </a:r>
          </a:p>
        </p:txBody>
      </p: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1600200" y="92249"/>
            <a:ext cx="1905000" cy="382588"/>
          </a:xfrm>
          <a:prstGeom prst="rect">
            <a:avLst/>
          </a:prstGeom>
          <a:solidFill>
            <a:srgbClr val="FD72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业务材料扫描完成接口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6926263" y="109712"/>
            <a:ext cx="1905000" cy="382587"/>
          </a:xfrm>
          <a:prstGeom prst="rect">
            <a:avLst/>
          </a:prstGeom>
          <a:solidFill>
            <a:srgbClr val="FD725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CC3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征收、支付完成接口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51" name="AutoShape 44"/>
          <p:cNvSpPr>
            <a:spLocks noChangeArrowheads="1"/>
          </p:cNvSpPr>
          <p:nvPr/>
        </p:nvSpPr>
        <p:spPr bwMode="auto">
          <a:xfrm>
            <a:off x="1295400" y="2025824"/>
            <a:ext cx="790575" cy="4572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00"/>
          </a:solidFill>
          <a:ln w="9525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panose="020B0604020202020204" pitchFamily="34" charset="0"/>
              </a:rPr>
              <a:t>等待叫号</a:t>
            </a:r>
          </a:p>
        </p:txBody>
      </p:sp>
      <p:sp>
        <p:nvSpPr>
          <p:cNvPr id="52" name="AutoShape 45"/>
          <p:cNvSpPr>
            <a:spLocks noChangeArrowheads="1"/>
          </p:cNvSpPr>
          <p:nvPr/>
        </p:nvSpPr>
        <p:spPr bwMode="auto">
          <a:xfrm>
            <a:off x="2362200" y="1263824"/>
            <a:ext cx="1143000" cy="4572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00"/>
          </a:solidFill>
          <a:ln w="9525" cap="flat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FFFFFF"/>
                </a:solidFill>
                <a:sym typeface="Arial" panose="020B0604020202020204" pitchFamily="34" charset="0"/>
              </a:rPr>
              <a:t>请8号到1柜台</a:t>
            </a:r>
          </a:p>
        </p:txBody>
      </p:sp>
      <p:pic>
        <p:nvPicPr>
          <p:cNvPr id="53" name="Picture 46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912024"/>
            <a:ext cx="3714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AutoShape 47"/>
          <p:cNvSpPr>
            <a:spLocks noChangeArrowheads="1"/>
          </p:cNvSpPr>
          <p:nvPr/>
        </p:nvSpPr>
        <p:spPr bwMode="auto">
          <a:xfrm>
            <a:off x="6172200" y="5607224"/>
            <a:ext cx="1143000" cy="4572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00"/>
          </a:solidFill>
          <a:ln w="9525" cap="flat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panose="020B0604020202020204" pitchFamily="34" charset="0"/>
              </a:rPr>
              <a:t>扫描完成</a:t>
            </a: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5" name="Line 48"/>
          <p:cNvSpPr>
            <a:spLocks noChangeShapeType="1"/>
          </p:cNvSpPr>
          <p:nvPr/>
        </p:nvSpPr>
        <p:spPr bwMode="auto">
          <a:xfrm flipH="1" flipV="1">
            <a:off x="4419600" y="4464224"/>
            <a:ext cx="152400" cy="3048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Line 49"/>
          <p:cNvSpPr>
            <a:spLocks noChangeShapeType="1"/>
          </p:cNvSpPr>
          <p:nvPr/>
        </p:nvSpPr>
        <p:spPr bwMode="auto">
          <a:xfrm>
            <a:off x="3429000" y="273224"/>
            <a:ext cx="30480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Line 50"/>
          <p:cNvSpPr>
            <a:spLocks noChangeShapeType="1"/>
          </p:cNvSpPr>
          <p:nvPr/>
        </p:nvSpPr>
        <p:spPr bwMode="auto">
          <a:xfrm>
            <a:off x="4648200" y="882824"/>
            <a:ext cx="0" cy="3810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Line 51"/>
          <p:cNvSpPr>
            <a:spLocks noChangeShapeType="1"/>
          </p:cNvSpPr>
          <p:nvPr/>
        </p:nvSpPr>
        <p:spPr bwMode="auto">
          <a:xfrm>
            <a:off x="5105400" y="1797224"/>
            <a:ext cx="304800" cy="1588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Line 52"/>
          <p:cNvSpPr>
            <a:spLocks noChangeShapeType="1"/>
          </p:cNvSpPr>
          <p:nvPr/>
        </p:nvSpPr>
        <p:spPr bwMode="auto">
          <a:xfrm flipH="1">
            <a:off x="5715000" y="1949624"/>
            <a:ext cx="304800" cy="152400"/>
          </a:xfrm>
          <a:prstGeom prst="line">
            <a:avLst/>
          </a:prstGeom>
          <a:noFill/>
          <a:ln w="5715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53"/>
          <p:cNvSpPr>
            <a:spLocks noChangeShapeType="1"/>
          </p:cNvSpPr>
          <p:nvPr/>
        </p:nvSpPr>
        <p:spPr bwMode="auto">
          <a:xfrm flipH="1" flipV="1">
            <a:off x="5943600" y="4540424"/>
            <a:ext cx="152400" cy="2286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" name="AutoShape 54"/>
          <p:cNvSpPr>
            <a:spLocks noChangeArrowheads="1"/>
          </p:cNvSpPr>
          <p:nvPr/>
        </p:nvSpPr>
        <p:spPr bwMode="auto">
          <a:xfrm>
            <a:off x="5257800" y="2178224"/>
            <a:ext cx="1447800" cy="4572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00"/>
          </a:solidFill>
          <a:ln w="9525" cap="flat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>
                <a:solidFill>
                  <a:srgbClr val="FFFFFF"/>
                </a:solidFill>
                <a:latin typeface="Arial" panose="020B0604020202020204" pitchFamily="34" charset="0"/>
              </a:rPr>
              <a:t>征收或支付业务完成</a:t>
            </a: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Line 55"/>
          <p:cNvSpPr>
            <a:spLocks noChangeShapeType="1"/>
          </p:cNvSpPr>
          <p:nvPr/>
        </p:nvSpPr>
        <p:spPr bwMode="auto">
          <a:xfrm>
            <a:off x="5029200" y="2940224"/>
            <a:ext cx="152400" cy="1524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56"/>
          <p:cNvSpPr>
            <a:spLocks noChangeShapeType="1"/>
          </p:cNvSpPr>
          <p:nvPr/>
        </p:nvSpPr>
        <p:spPr bwMode="auto">
          <a:xfrm flipH="1">
            <a:off x="7696200" y="2178224"/>
            <a:ext cx="228600" cy="1524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AutoShape 57"/>
          <p:cNvSpPr>
            <a:spLocks noChangeArrowheads="1"/>
          </p:cNvSpPr>
          <p:nvPr/>
        </p:nvSpPr>
        <p:spPr bwMode="auto">
          <a:xfrm>
            <a:off x="6705600" y="4997624"/>
            <a:ext cx="1066800" cy="457200"/>
          </a:xfrm>
          <a:prstGeom prst="wedgeRectCallout">
            <a:avLst>
              <a:gd name="adj1" fmla="val 69583"/>
              <a:gd name="adj2" fmla="val 142963"/>
            </a:avLst>
          </a:prstGeom>
          <a:solidFill>
            <a:srgbClr val="99CC00"/>
          </a:solidFill>
          <a:ln w="9525" cap="flat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FFFFFF"/>
                </a:solidFill>
                <a:sym typeface="Arial" panose="020B0604020202020204" pitchFamily="34" charset="0"/>
              </a:rPr>
              <a:t>银行回单完成</a:t>
            </a:r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 flipH="1">
            <a:off x="6705600" y="273224"/>
            <a:ext cx="228600" cy="7620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AutoShape 59"/>
          <p:cNvSpPr>
            <a:spLocks noChangeArrowheads="1"/>
          </p:cNvSpPr>
          <p:nvPr/>
        </p:nvSpPr>
        <p:spPr bwMode="auto">
          <a:xfrm>
            <a:off x="2590800" y="2025824"/>
            <a:ext cx="1219200" cy="685800"/>
          </a:xfrm>
          <a:prstGeom prst="wedgeRoundRectCallout">
            <a:avLst>
              <a:gd name="adj1" fmla="val -43750"/>
              <a:gd name="adj2" fmla="val 70000"/>
              <a:gd name="adj3" fmla="val 16667"/>
            </a:avLst>
          </a:prstGeom>
          <a:solidFill>
            <a:srgbClr val="99CC00"/>
          </a:solidFill>
          <a:ln w="9525" cap="flat" cmpd="sng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kern="0" smtClean="0">
                <a:solidFill>
                  <a:srgbClr val="FFFFFF"/>
                </a:solidFill>
                <a:sym typeface="Arial" panose="020B0604020202020204" pitchFamily="34" charset="0"/>
              </a:rPr>
              <a:t>业务办结</a:t>
            </a:r>
          </a:p>
        </p:txBody>
      </p:sp>
    </p:spTree>
    <p:extLst>
      <p:ext uri="{BB962C8B-B14F-4D97-AF65-F5344CB8AC3E}">
        <p14:creationId xmlns:p14="http://schemas.microsoft.com/office/powerpoint/2010/main" val="107684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401 -0.0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97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4" presetClass="emph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33 -0.08009 L 0.08264 -0.24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465" y="-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4" presetClass="emph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4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4 -0.24444 L 0.15434 -0.22222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750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6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6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-0.00937 -0.00347 L -0.01736 -0.0088 L -0.02534 -0.01435 L -0.03333 -0.01783 L -0.04271 -0.02315 L -0.05347 -0.02662 L -0.06406 -0.03195 L -0.07222 -0.0338 L -0.08142 -0.03912 L -0.08958 -0.04445 L -0.10156 -0.05509 L -0.10955 -0.06227 L -0.11892 -0.07292 L -0.12812 -0.07824 L -0.1375 -0.08542 L -0.14548 -0.08889 L -0.15364 -0.09607 L -0.16163 -0.09977 L -0.171 -0.10509 L -0.17899 -0.10857 L -0.18698 -0.11389 L -0.19496 -0.11759 L -0.20295 -0.11921 L -0.21111 -0.12107 L -0.21909 -0.12292 L -0.22847 -0.12292 L -0.23767 -0.12292 L -0.24583 -0.12107 L -0.25503 -0.11759 L -0.24705 -0.11759 L -0.23906 -0.11759 L -0.23229 -0.12824 L -0.22708 -0.13889 L -0.22309 -0.14954 L -0.22031 -0.16019 L -0.21909 -0.17083 L -0.21909 -0.18148 L -0.22309 -0.19236 L -0.22847 -0.20301 L -0.23646 -0.21366 L -0.24166 -0.22616 L -0.23368 -0.22963 L -0.23368 -0.24028 L -0.23368 -0.25093 L -0.23229 -0.26181 L -0.23229 -0.27246 L -0.23107 -0.28496 L -0.23107 -0.2956 L -0.22847 -0.3081 L -0.22569 -0.31875 L -0.22569 -0.3294 L -0.22708 -0.34005 L -0.22708 -0.3507 L -0.22847 -0.3632 L -0.23229 -0.3757 L -0.24166 -0.38472 L -0.24965 -0.39352 L -0.24965 -0.38287 L -0.24965 -0.37222 L -0.24583 -0.36158 L -0.24045 -0.34722 L -0.23507 -0.33658 L -0.23107 -0.32593 L -0.22708 -0.31528 L -0.2217 -0.3044 L -0.21909 -0.29375 L -0.21232 -0.2831 L -0.20972 -0.27246 L -0.20173 -0.26181 L -0.19496 -0.25093 L -0.19097 -0.24028 L -0.18437 -0.22963 L -0.1776 -0.21898 L -0.171 -0.20833 L -0.16284 -0.19769 L -0.15486 -0.19051 L -0.14687 -0.17986 L -0.13889 -0.16921 L -0.1335 -0.15833 L -0.12552 -0.15139 L -0.11614 -0.14074 L -0.10816 -0.13357 L -0.10017 -0.12292 L -0.09218 -0.11574 L -0.0842 -0.10857 L -0.07604 -0.10139 L -0.06684 -0.09074 L -0.05746 -0.08195 L -0.04948 -0.07292 L -0.04271 -0.06227 L -0.03472 -0.05695 L -0.02673 -0.04815 L -0.01875 -0.04259 L -0.01076 -0.03565 L -0.00278 -0.025 L 0.00538 -0.01783 L 0.01337 -0.01065 " pathEditMode="relative" rAng="0" ptsTypes="AAAAAAAAAAAAAAAAAAAAAAAAAAAAAAAAAAAAAAAAAAAAAAAAAAAAAAAAAAAAAAAAAAAAAAAAAAAAAAAAAAAAAAAAAAAAAAAAAA">
                                      <p:cBhvr>
                                        <p:cTn id="71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083" y="-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8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8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13334 -0.6111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667" y="-3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11666 0.0666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83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0.00834 0.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17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1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1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08333 2.96296E-6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1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1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15 0.01528 C 0.00139 -0.0287 -0.07031 -0.18078 -0.07205 -0.24814 C -0.07378 -0.31551 -0.00746 -0.36551 0.00539 -0.38889 " pathEditMode="relative" rAng="0" ptsTypes="AAA">
                                      <p:cBhvr>
                                        <p:cTn id="17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427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7 L -0.1 0.08889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00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000"/>
                            </p:stCondLst>
                            <p:childTnLst>
                              <p:par>
                                <p:cTn id="1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325 0.23334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6250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2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2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48 -0.03333 C 0.00312 0.01968 -0.0875 0.18959 -0.08368 0.28542 C -0.07986 0.38125 0.02205 0.49908 0.04323 0.54167 C 0.06441 0.58449 0.04323 0.54167 0.04323 0.5419 " pathEditMode="relative" rAng="0" ptsTypes="AAAA">
                                      <p:cBhvr>
                                        <p:cTn id="22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611" y="2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rAng="0" ptsTypes="">
                                      <p:cBhvr>
                                        <p:cTn id="2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Rot by="1500000">
                                      <p:cBhvr>
                                        <p:cTn id="2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8 -0.01736 C -0.00452 -0.03796 -0.07361 -0.09722 -0.08368 -0.14027 C -0.09358 -0.18333 -0.05469 -0.25301 -0.04896 -0.27546 " pathEditMode="relative" rAng="0" ptsTypes="AAA">
                                      <p:cBhvr>
                                        <p:cTn id="25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844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0.23333 0.06667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667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75 0.06111 L -0.50416 0.37222 " pathEditMode="relative" rAng="0" ptsTypes="AA">
                                      <p:cBhvr>
                                        <p:cTn id="26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3333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75 0.38333 L -0.22083 0.80556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333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utoUpdateAnimBg="0"/>
      <p:bldP spid="19" grpId="1" bldLvl="0" autoUpdateAnimBg="0"/>
      <p:bldP spid="19" grpId="2" bldLvl="0" autoUpdateAnimBg="0"/>
      <p:bldP spid="19" grpId="3" bldLvl="0" animBg="1" autoUpdateAnimBg="0"/>
      <p:bldP spid="19" grpId="4" bldLvl="0" animBg="1" autoUpdateAnimBg="0"/>
      <p:bldP spid="39" grpId="0" bldLvl="0" animBg="1" autoUpdateAnimBg="0"/>
      <p:bldP spid="40" grpId="0" bldLvl="0" animBg="1" autoUpdateAnimBg="0"/>
      <p:bldP spid="40" grpId="1" bldLvl="0" animBg="1" autoUpdateAnimBg="0"/>
      <p:bldP spid="46" grpId="0" bldLvl="0" animBg="1" autoUpdateAnimBg="0"/>
      <p:bldP spid="47" grpId="0" bldLvl="0" animBg="1" autoUpdateAnimBg="0"/>
      <p:bldP spid="47" grpId="1" bldLvl="0" animBg="1" autoUpdateAnimBg="0"/>
      <p:bldP spid="48" grpId="0" bldLvl="0" animBg="1" autoUpdateAnimBg="0"/>
      <p:bldP spid="51" grpId="0" bldLvl="0" animBg="1" autoUpdateAnimBg="0"/>
      <p:bldP spid="51" grpId="1" bldLvl="0" animBg="1" autoUpdateAnimBg="0"/>
      <p:bldP spid="52" grpId="0" bldLvl="0" animBg="1" autoUpdateAnimBg="0"/>
      <p:bldP spid="52" grpId="1" bldLvl="0" animBg="1" autoUpdateAnimBg="0"/>
      <p:bldP spid="54" grpId="0" bldLvl="0" animBg="1" autoUpdateAnimBg="0"/>
      <p:bldP spid="54" grpId="1" bldLvl="0" animBg="1" autoUpdateAnimBg="0"/>
      <p:bldP spid="54" grpId="2" bldLvl="0" animBg="1" autoUpdateAnimBg="0"/>
      <p:bldP spid="54" grpId="3" bldLvl="0" animBg="1" autoUpdateAnimBg="0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8" grpId="0" animBg="1"/>
      <p:bldP spid="58" grpId="1" animBg="1"/>
      <p:bldP spid="58" grpId="2" animBg="1"/>
      <p:bldP spid="59" grpId="0" animBg="1"/>
      <p:bldP spid="59" grpId="1" animBg="1"/>
      <p:bldP spid="60" grpId="0" animBg="1"/>
      <p:bldP spid="60" grpId="1" animBg="1"/>
      <p:bldP spid="60" grpId="2" animBg="1"/>
      <p:bldP spid="60" grpId="3" animBg="1"/>
      <p:bldP spid="60" grpId="4" animBg="1"/>
      <p:bldP spid="61" grpId="0" bldLvl="0" animBg="1" autoUpdateAnimBg="0"/>
      <p:bldP spid="61" grpId="1" bldLvl="0" animBg="1" autoUpdateAnimBg="0"/>
      <p:bldP spid="61" grpId="2" bldLvl="0" animBg="1" autoUpdateAnimBg="0"/>
      <p:bldP spid="61" grpId="3" bldLvl="0" animBg="1" autoUpdateAnimBg="0"/>
      <p:bldP spid="61" grpId="4" bldLvl="0" animBg="1" autoUpdateAnimBg="0"/>
      <p:bldP spid="61" grpId="5" bldLvl="0" animBg="1" autoUpdateAnimBg="0"/>
      <p:bldP spid="62" grpId="0" animBg="1"/>
      <p:bldP spid="62" grpId="1" animBg="1"/>
      <p:bldP spid="63" grpId="0" animBg="1"/>
      <p:bldP spid="63" grpId="1" animBg="1"/>
      <p:bldP spid="63" grpId="2" animBg="1"/>
      <p:bldP spid="63" grpId="3" animBg="1"/>
      <p:bldP spid="63" grpId="4" animBg="1"/>
      <p:bldP spid="64" grpId="0" bldLvl="0" animBg="1" autoUpdateAnimBg="0"/>
      <p:bldP spid="64" grpId="1" bldLvl="0" animBg="1" autoUpdateAnimBg="0"/>
      <p:bldP spid="65" grpId="0" animBg="1"/>
      <p:bldP spid="65" grpId="1" animBg="1"/>
      <p:bldP spid="65" grpId="2" animBg="1"/>
      <p:bldP spid="65" grpId="3" animBg="1"/>
      <p:bldP spid="66" grpId="0" bldLvl="0" animBg="1" autoUpdateAnimBg="0"/>
      <p:bldP spid="66" grpId="1" bldLvl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0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chemeClr val="accent6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/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</a:t>
            </a:r>
            <a:r>
              <a:rPr lang="zh-CN" altLang="en-US" sz="1800">
                <a:solidFill>
                  <a:srgbClr val="FFFFFF"/>
                </a:solidFill>
                <a:latin typeface="Arial" panose="020B0604020202020204" pitchFamily="34" charset="0"/>
              </a:rPr>
              <a:t>任务接收、业务功能引导</a:t>
            </a:r>
          </a:p>
        </p:txBody>
      </p:sp>
      <p:pic>
        <p:nvPicPr>
          <p:cNvPr id="4" name="网上预约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886" y="1321684"/>
            <a:ext cx="8312727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643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pic>
        <p:nvPicPr>
          <p:cNvPr id="3" name="自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559" y="1196752"/>
            <a:ext cx="8312727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893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pic>
        <p:nvPicPr>
          <p:cNvPr id="12" name="Picture 2" descr="F:\work\黄永华\广东省直业务系统图片\受理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541" y="1246650"/>
            <a:ext cx="8324290" cy="5137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71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09600" y="1309844"/>
            <a:ext cx="8312727" cy="4966004"/>
            <a:chOff x="0" y="1395420"/>
            <a:chExt cx="9144000" cy="5462604"/>
          </a:xfrm>
        </p:grpSpPr>
        <p:pic>
          <p:nvPicPr>
            <p:cNvPr id="15" name="Picture 2" descr="F:\work\黄永华\广东省直业务系统图片\待办任务01_业务经办可查看电子影像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395420"/>
              <a:ext cx="9144000" cy="5462604"/>
            </a:xfrm>
            <a:prstGeom prst="rect">
              <a:avLst/>
            </a:prstGeom>
            <a:noFill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1500174"/>
              <a:ext cx="128585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15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pic>
        <p:nvPicPr>
          <p:cNvPr id="13" name="Picture 2" descr="F:\work\黄永华\广东省直业务系统图片\业务流程图展示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97" y="1277542"/>
            <a:ext cx="7557025" cy="5030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24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1563" y="214487"/>
            <a:ext cx="7893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广东省局“一站式”社会保险基金核算管理系统</a:t>
            </a: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09600" y="44624"/>
            <a:ext cx="8458200" cy="1066800"/>
          </a:xfrm>
          <a:prstGeom prst="roundRect">
            <a:avLst>
              <a:gd name="adj" fmla="val 7361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核心业务系统</a:t>
            </a:r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1828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业务受理</a:t>
            </a:r>
          </a:p>
        </p:txBody>
      </p:sp>
      <p:sp>
        <p:nvSpPr>
          <p:cNvPr id="47" name="Rectangle 40"/>
          <p:cNvSpPr>
            <a:spLocks noChangeArrowheads="1"/>
          </p:cNvSpPr>
          <p:nvPr/>
        </p:nvSpPr>
        <p:spPr bwMode="auto">
          <a:xfrm>
            <a:off x="7467600" y="654224"/>
            <a:ext cx="1371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财务基金管理</a:t>
            </a:r>
          </a:p>
        </p:txBody>
      </p:sp>
      <p:sp>
        <p:nvSpPr>
          <p:cNvPr id="48" name="Rectangle 41"/>
          <p:cNvSpPr>
            <a:spLocks noChangeArrowheads="1"/>
          </p:cNvSpPr>
          <p:nvPr/>
        </p:nvSpPr>
        <p:spPr bwMode="auto">
          <a:xfrm>
            <a:off x="685800" y="655812"/>
            <a:ext cx="990600" cy="381000"/>
          </a:xfrm>
          <a:prstGeom prst="rect">
            <a:avLst/>
          </a:prstGeom>
          <a:solidFill>
            <a:srgbClr val="33CC33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业务咨询</a:t>
            </a:r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2971800" y="578024"/>
            <a:ext cx="3657600" cy="4572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任务台      任务接收、业务功能引导</a:t>
            </a: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76200" y="44624"/>
            <a:ext cx="457200" cy="1600200"/>
          </a:xfrm>
          <a:prstGeom prst="roundRect">
            <a:avLst>
              <a:gd name="adj" fmla="val 6440"/>
            </a:avLst>
          </a:prstGeom>
          <a:solidFill>
            <a:srgbClr val="FFFF99"/>
          </a:solidFill>
          <a:ln w="9525">
            <a:solidFill>
              <a:srgbClr val="33CC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网上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申报、预约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1062"/>
            <a:ext cx="9144000" cy="4286250"/>
          </a:xfrm>
          <a:prstGeom prst="rect">
            <a:avLst/>
          </a:prstGeom>
        </p:spPr>
      </p:pic>
      <p:sp>
        <p:nvSpPr>
          <p:cNvPr id="15" name="Rectangle 41"/>
          <p:cNvSpPr>
            <a:spLocks noChangeArrowheads="1"/>
          </p:cNvSpPr>
          <p:nvPr/>
        </p:nvSpPr>
        <p:spPr bwMode="auto">
          <a:xfrm>
            <a:off x="3707904" y="1358004"/>
            <a:ext cx="990600" cy="381000"/>
          </a:xfrm>
          <a:prstGeom prst="rect">
            <a:avLst/>
          </a:prstGeom>
          <a:solidFill>
            <a:schemeClr val="accent6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zh-CN" altLang="en-US" sz="14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稽核单元</a:t>
            </a:r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47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458910" y="1169892"/>
            <a:ext cx="86850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受理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业务量分析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万参保规模，统计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时间段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2014-01-01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2016-05-10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031"/>
            <a:ext cx="9144000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9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业务经办工作量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分析（统计时间段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2014-01-01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2016-05-10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064814"/>
              </p:ext>
            </p:extLst>
          </p:nvPr>
        </p:nvGraphicFramePr>
        <p:xfrm>
          <a:off x="539553" y="1850716"/>
          <a:ext cx="8148959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155"/>
                <a:gridCol w="1844583"/>
                <a:gridCol w="1573709"/>
                <a:gridCol w="1224136"/>
                <a:gridCol w="1728192"/>
                <a:gridCol w="1164184"/>
              </a:tblGrid>
              <a:tr h="1390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业务名称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累计业务办理量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业务办结量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未办结的业务占总业务量的百分比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日均办结量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个人历史信息审核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65390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63888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74.28837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基本养老保险参保缴费凭证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47170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46854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0.006699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54.4814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基本养老保险转移联系函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45751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45729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0.000481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53.17326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养老待遇审理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38613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38288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0.008417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44.52093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个人转出统筹范围内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34766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0.004239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40.42558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终止（死亡）待遇核定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21948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25.52093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社会化发放信息维护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21900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21886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0.000639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25.44884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131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综合柜员制应用实践（</a:t>
            </a:r>
            <a:r>
              <a:rPr lang="zh-CN" altLang="en-US" dirty="0"/>
              <a:t>二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8186" y="1244488"/>
            <a:ext cx="7929562" cy="4776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48186" y="1611372"/>
            <a:ext cx="7634173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业务范围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吉林省全省使用，业务涵盖养老保险、失业保险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咨询台：负责业务咨询及分流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前台综合柜员：负责当场办结风险较低和相对简单的业务，以及受理和初审后台办结业务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事中审核：负责即时办结的业务审核，保证综合柜员制的一站式服务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后台综合审核：负责办理风险较高和相对复杂的业务，对前台办理的业务进行审核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内控部门：主要开展对业务权限、业务经办的内控检查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业务渠道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对于业务前台的建设，前期着重建设大厅综合柜员制前台，未来将会把前台延伸至大厅自助终端、基层服务平台、互联网、移动应用。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岗位和人员调整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原有社保经办机构岗位、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人员进行了大幅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调整和重新分工，经办人员数量基本维持不变。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支撑信息系统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日上线使用，到目前为止已有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多万人享受“一体化”服务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系统采用一体化（业务财务、业务档案、业务政务）、综合柜员制、内控等设计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2242" y="909664"/>
            <a:ext cx="6679981" cy="605726"/>
            <a:chOff x="247128" y="1239468"/>
            <a:chExt cx="6679981" cy="605726"/>
          </a:xfrm>
        </p:grpSpPr>
        <p:sp>
          <p:nvSpPr>
            <p:cNvPr id="11" name="圆角矩形 10"/>
            <p:cNvSpPr/>
            <p:nvPr/>
          </p:nvSpPr>
          <p:spPr>
            <a:xfrm>
              <a:off x="247128" y="1239468"/>
              <a:ext cx="6679981" cy="60572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276697" y="1269037"/>
              <a:ext cx="6620843" cy="546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803" tIns="0" rIns="209803" bIns="0" numCol="1" spcCol="1270" anchor="ctr" anchorCtr="0">
              <a:noAutofit/>
            </a:bodyPr>
            <a:lstStyle/>
            <a:p>
              <a:pPr lvl="0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吉林省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社会保险“一体化”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信息系统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2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6236" y="1662688"/>
            <a:ext cx="461665" cy="3518912"/>
          </a:xfrm>
          <a:prstGeom prst="rect">
            <a:avLst/>
          </a:prstGeom>
          <a:noFill/>
        </p:spPr>
        <p:txBody>
          <a:bodyPr vert="eaVert"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2000" dirty="0">
                <a:solidFill>
                  <a:srgbClr val="FFFFFF">
                    <a:alpha val="99000"/>
                  </a:srgbClr>
                </a:solidFill>
                <a:latin typeface="Segoe UI"/>
                <a:ea typeface="+mn-ea"/>
              </a:rPr>
              <a:t>综合柜员服务大厅导航示意图</a:t>
            </a:r>
          </a:p>
        </p:txBody>
      </p:sp>
      <p:pic>
        <p:nvPicPr>
          <p:cNvPr id="2" name="Picture 6" descr="\\MAGNUM\Projects\Microsoft\Cloud Power FY12\Design\ICONS_PNG\Professionals.png"/>
          <p:cNvPicPr>
            <a:picLocks noChangeAspect="1" noChangeArrowheads="1"/>
          </p:cNvPicPr>
          <p:nvPr/>
        </p:nvPicPr>
        <p:blipFill rotWithShape="1">
          <a:blip r:embed="rId3" cstate="print">
            <a:lum bright="100000"/>
          </a:blip>
          <a:srcRect l="64912" r="10697"/>
          <a:stretch/>
        </p:blipFill>
        <p:spPr bwMode="auto">
          <a:xfrm>
            <a:off x="9542047" y="1290027"/>
            <a:ext cx="287787" cy="854357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836085" y="2647828"/>
            <a:ext cx="455360" cy="8573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5395" y="2685046"/>
            <a:ext cx="371475" cy="79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11871" y="2590801"/>
            <a:ext cx="470761" cy="79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2579257"/>
            <a:ext cx="457475" cy="89284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 bwMode="auto">
          <a:xfrm>
            <a:off x="1883990" y="1582403"/>
            <a:ext cx="733196" cy="393371"/>
          </a:xfrm>
          <a:prstGeom prst="wedgeEllipseCallout">
            <a:avLst>
              <a:gd name="adj1" fmla="val -66236"/>
              <a:gd name="adj2" fmla="val 8418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业务咨询</a:t>
            </a:r>
          </a:p>
        </p:txBody>
      </p:sp>
      <p:sp>
        <p:nvSpPr>
          <p:cNvPr id="8" name="椭圆形标注 7"/>
          <p:cNvSpPr/>
          <p:nvPr/>
        </p:nvSpPr>
        <p:spPr bwMode="auto">
          <a:xfrm>
            <a:off x="396834" y="1576150"/>
            <a:ext cx="688330" cy="394834"/>
          </a:xfrm>
          <a:prstGeom prst="wedgeEllipseCallout">
            <a:avLst>
              <a:gd name="adj1" fmla="val 4903"/>
              <a:gd name="adj2" fmla="val 13491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询问解答</a:t>
            </a:r>
          </a:p>
        </p:txBody>
      </p:sp>
      <p:sp>
        <p:nvSpPr>
          <p:cNvPr id="9" name="椭圆形标注 8"/>
          <p:cNvSpPr/>
          <p:nvPr/>
        </p:nvSpPr>
        <p:spPr bwMode="auto">
          <a:xfrm>
            <a:off x="1156278" y="1523988"/>
            <a:ext cx="688330" cy="394834"/>
          </a:xfrm>
          <a:prstGeom prst="wedgeEllipseCallout">
            <a:avLst>
              <a:gd name="adj1" fmla="val -5015"/>
              <a:gd name="adj2" fmla="val 9230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甄别取号</a:t>
            </a:r>
          </a:p>
        </p:txBody>
      </p:sp>
      <p:sp>
        <p:nvSpPr>
          <p:cNvPr id="10" name="椭圆形标注 9"/>
          <p:cNvSpPr/>
          <p:nvPr/>
        </p:nvSpPr>
        <p:spPr bwMode="auto">
          <a:xfrm>
            <a:off x="1890985" y="3012894"/>
            <a:ext cx="733196" cy="364034"/>
          </a:xfrm>
          <a:prstGeom prst="wedgeEllipseCallout">
            <a:avLst>
              <a:gd name="adj1" fmla="val -51389"/>
              <a:gd name="adj2" fmla="val 10810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等待叫号</a:t>
            </a:r>
          </a:p>
        </p:txBody>
      </p:sp>
      <p:sp>
        <p:nvSpPr>
          <p:cNvPr id="11" name="椭圆形标注 10"/>
          <p:cNvSpPr/>
          <p:nvPr/>
        </p:nvSpPr>
        <p:spPr bwMode="auto">
          <a:xfrm>
            <a:off x="151775" y="4306131"/>
            <a:ext cx="990601" cy="419244"/>
          </a:xfrm>
          <a:prstGeom prst="wedgeEllipseCallout">
            <a:avLst>
              <a:gd name="adj1" fmla="val 56244"/>
              <a:gd name="adj2" fmla="val -872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请</a:t>
            </a:r>
            <a:r>
              <a:rPr lang="en-US" altLang="zh-CN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X</a:t>
            </a: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号到</a:t>
            </a:r>
            <a:r>
              <a:rPr lang="en-US" altLang="zh-CN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X</a:t>
            </a: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柜台</a:t>
            </a:r>
          </a:p>
        </p:txBody>
      </p:sp>
      <p:sp>
        <p:nvSpPr>
          <p:cNvPr id="12" name="椭圆形标注 11"/>
          <p:cNvSpPr/>
          <p:nvPr/>
        </p:nvSpPr>
        <p:spPr bwMode="auto">
          <a:xfrm>
            <a:off x="3581576" y="1795546"/>
            <a:ext cx="733196" cy="364034"/>
          </a:xfrm>
          <a:prstGeom prst="wedgeEllipseCallout">
            <a:avLst>
              <a:gd name="adj1" fmla="val -63812"/>
              <a:gd name="adj2" fmla="val 11582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业务受理</a:t>
            </a:r>
          </a:p>
        </p:txBody>
      </p:sp>
      <p:sp>
        <p:nvSpPr>
          <p:cNvPr id="13" name="椭圆形标注 12"/>
          <p:cNvSpPr/>
          <p:nvPr/>
        </p:nvSpPr>
        <p:spPr bwMode="auto">
          <a:xfrm>
            <a:off x="3632558" y="2959474"/>
            <a:ext cx="733196" cy="364034"/>
          </a:xfrm>
          <a:prstGeom prst="wedgeEllipseCallout">
            <a:avLst>
              <a:gd name="adj1" fmla="val -67018"/>
              <a:gd name="adj2" fmla="val 8397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业务受理</a:t>
            </a:r>
          </a:p>
        </p:txBody>
      </p:sp>
      <p:sp>
        <p:nvSpPr>
          <p:cNvPr id="14" name="椭圆形标注 13"/>
          <p:cNvSpPr/>
          <p:nvPr/>
        </p:nvSpPr>
        <p:spPr bwMode="auto">
          <a:xfrm>
            <a:off x="1292870" y="912722"/>
            <a:ext cx="688330" cy="394834"/>
          </a:xfrm>
          <a:prstGeom prst="wedgeEllipseCallout">
            <a:avLst>
              <a:gd name="adj1" fmla="val -86509"/>
              <a:gd name="adj2" fmla="val 4628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业务解答</a:t>
            </a:r>
          </a:p>
        </p:txBody>
      </p:sp>
      <p:sp>
        <p:nvSpPr>
          <p:cNvPr id="15" name="椭圆形标注 14"/>
          <p:cNvSpPr/>
          <p:nvPr/>
        </p:nvSpPr>
        <p:spPr bwMode="auto">
          <a:xfrm>
            <a:off x="3557223" y="892680"/>
            <a:ext cx="733196" cy="364034"/>
          </a:xfrm>
          <a:prstGeom prst="wedgeEllipseCallout">
            <a:avLst>
              <a:gd name="adj1" fmla="val -79678"/>
              <a:gd name="adj2" fmla="val 4035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业务受理</a:t>
            </a:r>
          </a:p>
        </p:txBody>
      </p:sp>
      <p:grpSp>
        <p:nvGrpSpPr>
          <p:cNvPr id="17" name="组合 16"/>
          <p:cNvGrpSpPr/>
          <p:nvPr/>
        </p:nvGrpSpPr>
        <p:grpSpPr>
          <a:xfrm flipH="1">
            <a:off x="2289295" y="1900333"/>
            <a:ext cx="324000" cy="396000"/>
            <a:chOff x="5711973" y="1651372"/>
            <a:chExt cx="763392" cy="861648"/>
          </a:xfrm>
        </p:grpSpPr>
        <p:pic>
          <p:nvPicPr>
            <p:cNvPr id="18" name="Picture 33" descr="C:\Users\arib\Pictures\Presentation Stuff\Platform2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711973" y="2025552"/>
              <a:ext cx="763392" cy="487468"/>
            </a:xfrm>
            <a:prstGeom prst="rect">
              <a:avLst/>
            </a:prstGeom>
            <a:noFill/>
          </p:spPr>
        </p:pic>
        <p:pic>
          <p:nvPicPr>
            <p:cNvPr id="19" name="Picture 35" descr="C:\Users\mattande\AppData\Local\Microsoft\Windows\Temporary Internet Files\Content.IE5\YFBK23JN\MCj043262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5753130" y="1651372"/>
              <a:ext cx="628814" cy="62865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2855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82716E-6 L 0.27257 -0.041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8" y="-20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0.26493 -0.0441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03" y="-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93827E-6 L 0.24167 -0.0364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4 -4.69136E-6 L 0.2276 -0.0611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13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97531E-6 L -0.14167 -0.014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67 -0.01451 L 3.33333E-6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57 -0.04105 L 0.26806 0.1731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1104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93 -0.04413 L 0.26649 0.1716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077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67 -0.03641 L 0.24149 0.1737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049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1 -0.06111 L 0.2493 0.1725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" y="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06 0.17314 L 0.33768 -0.3154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2" y="-244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39 0.17161 L 0.39184 -0.1262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-1490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5 0.17377 L 0.42066 0.11019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1" y="-287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31 0.17253 L 0.18628 -0.3243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-24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用户机构设置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3568" y="1255305"/>
            <a:ext cx="25802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省里发布的一个标准综合柜员制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</a:t>
            </a:r>
            <a:r>
              <a:rPr lang="zh-CN" altLang="en-US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</a:t>
            </a:r>
            <a:r>
              <a:rPr lang="en-US" altLang="zh-CN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综合柜员制岗位设置</a:t>
            </a:r>
            <a:r>
              <a:rPr lang="en-US" altLang="zh-CN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全省标准化岗位</a:t>
            </a:r>
            <a:r>
              <a:rPr lang="en-US" altLang="zh-CN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各地遵照本地化调整</a:t>
            </a:r>
            <a:endParaRPr lang="en-US" altLang="zh-CN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</a:t>
            </a:r>
            <a:r>
              <a:rPr lang="zh-CN" altLang="en-US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见</a:t>
            </a:r>
            <a:r>
              <a:rPr lang="en-US" altLang="zh-CN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舒兰市社保局内设机构职能与岗位设置</a:t>
            </a:r>
            <a:r>
              <a:rPr lang="en-US" altLang="zh-CN" i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i="1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2" descr="综合柜员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446632" y="1484784"/>
            <a:ext cx="5267351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统一门户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Picture 2" descr="说明: D:\work\2014部门\吉林综合柜员制\二次汇报\首页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0" y="1628800"/>
            <a:ext cx="8406379" cy="474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30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业务档案一体化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43608" y="2028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349598"/>
              </p:ext>
            </p:extLst>
          </p:nvPr>
        </p:nvGraphicFramePr>
        <p:xfrm>
          <a:off x="458910" y="1844824"/>
          <a:ext cx="8498421" cy="420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PicObj Class" r:id="rId3" imgW="0" imgH="0" progId="Picture.PicObj.1">
                  <p:embed/>
                </p:oleObj>
              </mc:Choice>
              <mc:Fallback>
                <p:oleObj name="PicObj Class" r:id="rId3" imgW="0" imgH="0" progId="Picture.PicObj.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10" y="1844824"/>
                        <a:ext cx="8498421" cy="4203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8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任务推送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43608" y="2028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91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0" y="2248171"/>
            <a:ext cx="8483080" cy="391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10" y="917079"/>
            <a:ext cx="35337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62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流程可视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43608" y="2028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314" name="图片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65" y="1834058"/>
            <a:ext cx="7711891" cy="426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35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458910" y="1169892"/>
            <a:ext cx="792088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自助服务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43608" y="2028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79" y="793440"/>
            <a:ext cx="7010810" cy="560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1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吉林省社会保险“一体化”信息系统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27584" y="24928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43608" y="202802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49274" y="980728"/>
            <a:ext cx="78488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信息系统从设计、研发、测试、切换到上线运行，省局举全省之力从系统开发到上线运行，历时5年，从开发设计起到现在试点运行累计投入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581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次，信息系统覆盖全省各险种和各类参保对象，涉及经办、管理、服务各环节，投入使用了16套信息系统，包括：核心公共系统、核心待遇系统、社银系统、用友财务系统、内控系统、稽核系统、档案系统、自助服务系统、办公自动化系统、知识库系统、运维系统、数据维护系统、外网门户系统、网上经办、集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待遇领取资格认证系统。系统覆盖大厅经办、网上经办、银行服务、基金管理、外审稽核、内控管理、办公自动化和社会化资格认证等8个主要业务领域，使用省级集中、门户管理、移动互联网、权限分立管理、立体监控、虚拟化、集成与云技术、和分区管理等多种技术应用，全面贯彻、支持并实施了”服务质量工程”提出的五个一体化。</a:t>
            </a: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458910" y="6145559"/>
            <a:ext cx="76414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i="1" dirty="0" smtClean="0">
                <a:solidFill>
                  <a:srgbClr val="5F5E5C"/>
                </a:solidFill>
                <a:latin typeface="微软雅黑" charset="0"/>
                <a:ea typeface="微软雅黑" charset="0"/>
                <a:cs typeface="微软雅黑" charset="0"/>
              </a:rPr>
              <a:t>注：引用试点城市吉林市社保局对系统的评价</a:t>
            </a:r>
            <a:endParaRPr lang="zh-CN" altLang="en-US" sz="1400" b="1" i="1" dirty="0">
              <a:solidFill>
                <a:srgbClr val="5F5E5C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1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综合柜员制应用实践</a:t>
            </a:r>
            <a:r>
              <a:rPr lang="zh-CN" altLang="en-US" dirty="0" smtClean="0"/>
              <a:t>（三）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8186" y="1244488"/>
            <a:ext cx="7929562" cy="4776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48186" y="1611372"/>
            <a:ext cx="7634173" cy="401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业务范围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西安市全市使用，业务涵盖医疗保险、工伤保险、生育保险和失业保险，后期会纳入机关养老保险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咨询岗：业务咨询、引导、办理检查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临柜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审核：当值审核即时办结业务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审核：后台办结业务的专业数据录入、审核、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办结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通知岗：结果通知、打印，补充资料通知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值班经理：签到制，签到经理负责当日的临柜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岗位和人员调整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将对部分岗位和职责进行调整和分工，经办人员数量基本维持不变，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将加大稽核的力量，档案扫描拟采用购买服务的形式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信息系统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119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个对外服务，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个内部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业务进行优化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系统基本开发完成，网厅、内控、绩效、稽核正在开发中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52242" y="909664"/>
            <a:ext cx="6679981" cy="605726"/>
            <a:chOff x="247128" y="1239468"/>
            <a:chExt cx="6679981" cy="605726"/>
          </a:xfrm>
        </p:grpSpPr>
        <p:sp>
          <p:nvSpPr>
            <p:cNvPr id="11" name="圆角矩形 10"/>
            <p:cNvSpPr/>
            <p:nvPr/>
          </p:nvSpPr>
          <p:spPr>
            <a:xfrm>
              <a:off x="247128" y="1239468"/>
              <a:ext cx="6679981" cy="60572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276697" y="1269037"/>
              <a:ext cx="6620843" cy="546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803" tIns="0" rIns="209803" bIns="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西安市综合柜员制系统</a:t>
              </a:r>
              <a:endParaRPr lang="zh-CN" altLang="en-US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3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用户机构设置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83568" y="1255305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目前，社保中心有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个部，一个综合部，一个财务布，其余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个为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业务部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进行机构调整，很可能的一种方式是，一个综合受理部，和几个业务审核部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85" y="2276872"/>
            <a:ext cx="6024055" cy="407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15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123728" y="1628800"/>
            <a:ext cx="4628916" cy="3294785"/>
            <a:chOff x="1263650" y="927100"/>
            <a:chExt cx="6161088" cy="3624263"/>
          </a:xfrm>
        </p:grpSpPr>
        <p:sp>
          <p:nvSpPr>
            <p:cNvPr id="4" name="矩形 3"/>
            <p:cNvSpPr/>
            <p:nvPr/>
          </p:nvSpPr>
          <p:spPr>
            <a:xfrm>
              <a:off x="3424238" y="1862138"/>
              <a:ext cx="1844675" cy="180022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dirty="0" smtClean="0">
                  <a:solidFill>
                    <a:srgbClr val="FFFFFF"/>
                  </a:solidFill>
                  <a:ea typeface="微软雅黑" panose="020B0503020204020204" pitchFamily="34" charset="-122"/>
                </a:rPr>
                <a:t>综合柜</a:t>
              </a:r>
              <a:r>
                <a:rPr kumimoji="1" lang="zh-CN" altLang="en-US" dirty="0">
                  <a:solidFill>
                    <a:srgbClr val="FFFFFF"/>
                  </a:solidFill>
                  <a:ea typeface="微软雅黑" panose="020B0503020204020204" pitchFamily="34" charset="-122"/>
                </a:rPr>
                <a:t>员制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424238" y="927100"/>
              <a:ext cx="1844675" cy="5873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600">
                  <a:solidFill>
                    <a:srgbClr val="FFFFFF"/>
                  </a:solidFill>
                  <a:ea typeface="微软雅黑" panose="020B0503020204020204" pitchFamily="34" charset="-122"/>
                </a:rPr>
                <a:t>业务档案一体化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578475" y="1862138"/>
              <a:ext cx="1846263" cy="5873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600">
                  <a:solidFill>
                    <a:srgbClr val="FFFFFF"/>
                  </a:solidFill>
                  <a:ea typeface="微软雅黑" panose="020B0503020204020204" pitchFamily="34" charset="-122"/>
                </a:rPr>
                <a:t>业务财务一体化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5578475" y="3074988"/>
              <a:ext cx="1846263" cy="5873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600">
                  <a:solidFill>
                    <a:srgbClr val="FFFFFF"/>
                  </a:solidFill>
                  <a:ea typeface="微软雅黑" panose="020B0503020204020204" pitchFamily="34" charset="-122"/>
                </a:rPr>
                <a:t>业务监管一体化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263650" y="1862138"/>
              <a:ext cx="1844675" cy="5873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600">
                  <a:solidFill>
                    <a:srgbClr val="FFFFFF"/>
                  </a:solidFill>
                  <a:ea typeface="微软雅黑" panose="020B0503020204020204" pitchFamily="34" charset="-122"/>
                </a:rPr>
                <a:t>公共服务一体化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1263650" y="3074988"/>
              <a:ext cx="1844675" cy="58737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600">
                  <a:solidFill>
                    <a:srgbClr val="FFFFFF"/>
                  </a:solidFill>
                  <a:ea typeface="微软雅黑" panose="020B0503020204020204" pitchFamily="34" charset="-122"/>
                </a:rPr>
                <a:t>社保银行一体化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424238" y="3967163"/>
              <a:ext cx="1844675" cy="5842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>
                  <a:solidFill>
                    <a:srgbClr val="FFFFFF"/>
                  </a:solidFill>
                  <a:ea typeface="微软雅黑" panose="020B0503020204020204" pitchFamily="34" charset="-122"/>
                </a:rPr>
                <a:t>运行维护一体化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40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6236" y="2209800"/>
            <a:ext cx="461665" cy="2492990"/>
          </a:xfrm>
          <a:prstGeom prst="rect">
            <a:avLst/>
          </a:prstGeom>
          <a:noFill/>
        </p:spPr>
        <p:txBody>
          <a:bodyPr vert="eaVert" wrap="none" lIns="91440" tIns="91440" rIns="91440" bIns="91440" rtlCol="0">
            <a:spAutoFit/>
          </a:bodyPr>
          <a:lstStyle/>
          <a:p>
            <a:pPr defTabSz="68548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SzPct val="90000"/>
            </a:pPr>
            <a:r>
              <a:rPr lang="zh-CN" altLang="en-US" sz="2000" dirty="0">
                <a:solidFill>
                  <a:srgbClr val="FFFFFF">
                    <a:alpha val="99000"/>
                  </a:srgbClr>
                </a:solidFill>
                <a:latin typeface="Segoe UI"/>
                <a:ea typeface="+mn-ea"/>
              </a:rPr>
              <a:t>限时办结业务示意图</a:t>
            </a:r>
          </a:p>
        </p:txBody>
      </p:sp>
      <p:pic>
        <p:nvPicPr>
          <p:cNvPr id="9" name="Picture 6" descr="\\MAGNUM\Projects\Microsoft\Cloud Power FY12\Design\ICONS_PNG\Professionals.png"/>
          <p:cNvPicPr>
            <a:picLocks noChangeAspect="1" noChangeArrowheads="1"/>
          </p:cNvPicPr>
          <p:nvPr/>
        </p:nvPicPr>
        <p:blipFill rotWithShape="1">
          <a:blip r:embed="rId4" cstate="print">
            <a:lum bright="100000"/>
          </a:blip>
          <a:srcRect l="64912" r="10697"/>
          <a:stretch/>
        </p:blipFill>
        <p:spPr bwMode="auto">
          <a:xfrm>
            <a:off x="9542047" y="1290027"/>
            <a:ext cx="287787" cy="854357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8804" y="2144383"/>
            <a:ext cx="455360" cy="857372"/>
          </a:xfrm>
          <a:prstGeom prst="rect">
            <a:avLst/>
          </a:prstGeom>
        </p:spPr>
      </p:pic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3411128" y="2592367"/>
          <a:ext cx="3778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Visio" r:id="rId6" imgW="756605" imgH="609330" progId="Visio.Drawing.11">
                  <p:embed/>
                </p:oleObj>
              </mc:Choice>
              <mc:Fallback>
                <p:oleObj name="Visio" r:id="rId6" imgW="756605" imgH="609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128" y="2592367"/>
                        <a:ext cx="3778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椭圆形标注 14"/>
          <p:cNvSpPr/>
          <p:nvPr/>
        </p:nvSpPr>
        <p:spPr bwMode="auto">
          <a:xfrm>
            <a:off x="3004164" y="1694290"/>
            <a:ext cx="733196" cy="364034"/>
          </a:xfrm>
          <a:prstGeom prst="wedgeEllipseCallout">
            <a:avLst>
              <a:gd name="adj1" fmla="val 872"/>
              <a:gd name="adj2" fmla="val 1299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FFFFFF">
                    <a:alpha val="98824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itchFamily="34" charset="0"/>
              </a:rPr>
              <a:t>业务受理</a:t>
            </a:r>
          </a:p>
        </p:txBody>
      </p:sp>
    </p:spTree>
    <p:extLst>
      <p:ext uri="{BB962C8B-B14F-4D97-AF65-F5344CB8AC3E}">
        <p14:creationId xmlns:p14="http://schemas.microsoft.com/office/powerpoint/2010/main" val="29945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sp>
        <p:nvSpPr>
          <p:cNvPr id="22" name="矩形 21"/>
          <p:cNvSpPr/>
          <p:nvPr/>
        </p:nvSpPr>
        <p:spPr>
          <a:xfrm>
            <a:off x="17686" y="1340768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应用场景一   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网上经办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大厅经办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办结            （个人新参保）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44334"/>
            <a:ext cx="4179440" cy="197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615" y="2137995"/>
            <a:ext cx="4371720" cy="1984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73" y="4374781"/>
            <a:ext cx="4344251" cy="1979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2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0" y="1340768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应用场景二   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（排号叫号）大厅受理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受理回执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档案移交扫描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待办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后台审核办结通知岗</a:t>
            </a:r>
          </a:p>
          <a:p>
            <a:pPr algn="ctr" eaLnBrk="1" hangingPunct="1"/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（零星报销）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4" y="2673156"/>
            <a:ext cx="4360386" cy="1980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168" y="2103879"/>
            <a:ext cx="3764915" cy="311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4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0" y="1340768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应用场景二   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（排号叫号）大厅受理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受理回执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档案移交扫描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待办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后台审核办结通知岗</a:t>
            </a:r>
          </a:p>
          <a:p>
            <a:pPr algn="ctr" eaLnBrk="1" hangingPunct="1"/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（零星报销）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8" y="2451385"/>
            <a:ext cx="4220162" cy="2232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27" y="2497486"/>
            <a:ext cx="4683094" cy="218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05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0" y="1340768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应用场景二   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（排号叫号）大厅受理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受理回执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档案移交扫描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待办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后台审核办结通知岗</a:t>
            </a:r>
          </a:p>
          <a:p>
            <a:pPr algn="ctr" eaLnBrk="1" hangingPunct="1"/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（零星报销）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4384834" cy="202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89712"/>
            <a:ext cx="4398803" cy="204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1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0" y="1340768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应用场景二   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（排号叫号）大厅受理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受理回执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档案移交扫描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待办</a:t>
            </a:r>
            <a:r>
              <a:rPr lang="en-US" altLang="zh-CN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后台审核办结通知岗</a:t>
            </a:r>
          </a:p>
          <a:p>
            <a:pPr algn="ctr" eaLnBrk="1" hangingPunct="1"/>
            <a:r>
              <a:rPr lang="zh-CN" altLang="en-US" sz="1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（零星报销）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8643"/>
            <a:ext cx="4725987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86" y="4176481"/>
            <a:ext cx="4627562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5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1437591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流程管理 任务池 自动分配 手动分配 领取  取消分配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2340879"/>
            <a:ext cx="3151187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2342466"/>
            <a:ext cx="3167062" cy="148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961716"/>
            <a:ext cx="316865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02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西安市综合柜员制系统</a:t>
            </a:r>
          </a:p>
        </p:txBody>
      </p:sp>
      <p:pic>
        <p:nvPicPr>
          <p:cNvPr id="13" name="Picture 3" descr="C:\Documents and Settings\Administrator\桌面\图标\ico\cloud-que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412206"/>
            <a:ext cx="43021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1412206"/>
            <a:ext cx="9144000" cy="544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rgbClr val="92D050"/>
                </a:solidFill>
                <a:ea typeface="微软雅黑" panose="020B0503020204020204" pitchFamily="34" charset="-122"/>
              </a:rPr>
              <a:t>绩效   个人、机构工作量统计分析</a:t>
            </a:r>
            <a:endParaRPr lang="zh-CN" altLang="en-US" sz="1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" y="2204864"/>
            <a:ext cx="4383088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430236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15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在建设过程中面临的困难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71600" y="1412776"/>
          <a:ext cx="7518400" cy="3467101"/>
        </p:xfrm>
        <a:graphic>
          <a:graphicData uri="http://schemas.openxmlformats.org/drawingml/2006/table">
            <a:tbl>
              <a:tblPr/>
              <a:tblGrid>
                <a:gridCol w="819150"/>
                <a:gridCol w="1365250"/>
                <a:gridCol w="5334000"/>
              </a:tblGrid>
              <a:tr h="393700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机构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审批层级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区县，与市级不一致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51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区县机构整合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区县面临跑多个地方</a:t>
                      </a:r>
                      <a:b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本来可以办理的，推诿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办公成本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打印的东西多了，受理回执、办理结果等，导致办公成本增加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机构调整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机构没有调整到位，管理存在困难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41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权责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档案权责上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业务口和档案的职责划分；移交标准；档案扫描人员归属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综合柜员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事情变多，有情绪，要求调岗等</a:t>
                      </a:r>
                    </a:p>
                  </a:txBody>
                  <a:tcPr marL="12700" marR="12700" marT="12700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158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在建设过程中面临的困难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35429"/>
              </p:ext>
            </p:extLst>
          </p:nvPr>
        </p:nvGraphicFramePr>
        <p:xfrm>
          <a:off x="827584" y="1484784"/>
          <a:ext cx="7518400" cy="3563618"/>
        </p:xfrm>
        <a:graphic>
          <a:graphicData uri="http://schemas.openxmlformats.org/drawingml/2006/table">
            <a:tbl>
              <a:tblPr/>
              <a:tblGrid>
                <a:gridCol w="819150"/>
                <a:gridCol w="960438"/>
                <a:gridCol w="5738812"/>
              </a:tblGrid>
              <a:tr h="40481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流程管理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组织人员确认、编制流程图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社银平台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原有的银行接口需保留；新增的业务需求、对接模式、对接银行需尽快明确；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55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财务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有自己的制度，感觉不到明显的变化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软件修改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上线前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个月停止对现有系统的完善，放到新系统实现；确保已经解决的问题在新系统不再出现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硬件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数据中心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相关设备采购和扩容升级时间紧迫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指纹识别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有汗水时经常认不到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48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网络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带宽升级，网络稳定性；带宽不够，导致网厅业务不流畅；社区办理慢；带宽不够，档案传输卡死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3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显示屏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审批，又要看数据，又要看资料，屏幕空间不够（双屏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大屏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1080p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12700" marR="12700" marT="1269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0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在建设过程中面临的困难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08918"/>
              </p:ext>
            </p:extLst>
          </p:nvPr>
        </p:nvGraphicFramePr>
        <p:xfrm>
          <a:off x="827584" y="1484784"/>
          <a:ext cx="7518400" cy="3181669"/>
        </p:xfrm>
        <a:graphic>
          <a:graphicData uri="http://schemas.openxmlformats.org/drawingml/2006/table">
            <a:tbl>
              <a:tblPr/>
              <a:tblGrid>
                <a:gridCol w="819150"/>
                <a:gridCol w="1319213"/>
                <a:gridCol w="5380037"/>
              </a:tblGrid>
              <a:tr h="28416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上线准备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系统衔接上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在途业务处理，数据迁移，停机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培训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业务培训（社保中心已逐步开展）、操作培训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要办理业务，又要抽调人员参训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测试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又要培训业务，又要测试，测试的深入程度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演练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晚上，周末演练，要安排人扮演单位经办人，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把办过的业务在新系统中再办一遍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6113">
                <a:tc row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宣传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效果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规范了，环节多了，熟练程度不够，有可能一个业务的办理时间比以前要长些；</a:t>
                      </a:r>
                      <a:b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</a:b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一到大厅都不知道该怎么办了，需要宣传、引导，媒体，网络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网上经办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网厅推动困难，大厅人满为患，效果出不来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办理结果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网上经办可查，</a:t>
                      </a: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可查，自助可打，网厅可打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咨询台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微软雅黑" panose="020B0503020204020204" pitchFamily="34" charset="-122"/>
                        </a:rPr>
                        <a:t>负责人的安排；咨询台人太多；经办人；咨询人有意见；不满意</a:t>
                      </a:r>
                    </a:p>
                  </a:txBody>
                  <a:tcPr marL="12700" marR="12700" marT="12698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intervalshape"/>
          <p:cNvCxnSpPr>
            <a:endCxn id="42" idx="3"/>
          </p:cNvCxnSpPr>
          <p:nvPr/>
        </p:nvCxnSpPr>
        <p:spPr>
          <a:xfrm flipH="1" flipV="1">
            <a:off x="2195736" y="3608734"/>
            <a:ext cx="1" cy="1404443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intervalshape"/>
          <p:cNvCxnSpPr/>
          <p:nvPr/>
        </p:nvCxnSpPr>
        <p:spPr>
          <a:xfrm flipV="1">
            <a:off x="1331640" y="3489004"/>
            <a:ext cx="20238" cy="1505260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intervalshape"/>
          <p:cNvCxnSpPr>
            <a:endCxn id="149" idx="3"/>
          </p:cNvCxnSpPr>
          <p:nvPr/>
        </p:nvCxnSpPr>
        <p:spPr>
          <a:xfrm flipH="1" flipV="1">
            <a:off x="4293375" y="3320702"/>
            <a:ext cx="1" cy="1894886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intervalshape"/>
          <p:cNvCxnSpPr>
            <a:endCxn id="149" idx="1"/>
          </p:cNvCxnSpPr>
          <p:nvPr/>
        </p:nvCxnSpPr>
        <p:spPr>
          <a:xfrm flipH="1" flipV="1">
            <a:off x="2287381" y="3320702"/>
            <a:ext cx="2943" cy="1894472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银海的典型应用实践</a:t>
            </a:r>
            <a:endParaRPr lang="zh-CN" altLang="en-US" dirty="0"/>
          </a:p>
        </p:txBody>
      </p:sp>
      <p:sp>
        <p:nvSpPr>
          <p:cNvPr id="96" name="pgshape"/>
          <p:cNvSpPr/>
          <p:nvPr>
            <p:custDataLst>
              <p:tags r:id="rId1"/>
            </p:custDataLst>
          </p:nvPr>
        </p:nvSpPr>
        <p:spPr>
          <a:xfrm>
            <a:off x="1123845" y="4999564"/>
            <a:ext cx="6756400" cy="508000"/>
          </a:xfrm>
          <a:prstGeom prst="rect">
            <a:avLst/>
          </a:prstGeom>
          <a:gradFill flip="none" rotWithShape="1">
            <a:gsLst>
              <a:gs pos="100000">
                <a:srgbClr val="35587F"/>
              </a:gs>
              <a:gs pos="0">
                <a:schemeClr val="accent1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pgshape"/>
          <p:cNvSpPr txBox="1"/>
          <p:nvPr>
            <p:custDataLst>
              <p:tags r:id="rId2"/>
            </p:custDataLst>
          </p:nvPr>
        </p:nvSpPr>
        <p:spPr>
          <a:xfrm>
            <a:off x="431883" y="4999564"/>
            <a:ext cx="74892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 09</a:t>
            </a:r>
            <a:endParaRPr 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pgshape"/>
          <p:cNvSpPr txBox="1"/>
          <p:nvPr>
            <p:custDataLst>
              <p:tags r:id="rId3"/>
            </p:custDataLst>
          </p:nvPr>
        </p:nvSpPr>
        <p:spPr>
          <a:xfrm>
            <a:off x="1123845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年之前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pgshape"/>
          <p:cNvCxnSpPr/>
          <p:nvPr/>
        </p:nvCxnSpPr>
        <p:spPr>
          <a:xfrm>
            <a:off x="2249912" y="5151964"/>
            <a:ext cx="0" cy="20320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pgshape"/>
          <p:cNvSpPr txBox="1"/>
          <p:nvPr>
            <p:custDataLst>
              <p:tags r:id="rId4"/>
            </p:custDataLst>
          </p:nvPr>
        </p:nvSpPr>
        <p:spPr>
          <a:xfrm>
            <a:off x="2249912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pgshape"/>
          <p:cNvCxnSpPr/>
          <p:nvPr/>
        </p:nvCxnSpPr>
        <p:spPr>
          <a:xfrm>
            <a:off x="3375978" y="5151964"/>
            <a:ext cx="0" cy="20320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pgshape"/>
          <p:cNvSpPr txBox="1"/>
          <p:nvPr>
            <p:custDataLst>
              <p:tags r:id="rId5"/>
            </p:custDataLst>
          </p:nvPr>
        </p:nvSpPr>
        <p:spPr>
          <a:xfrm>
            <a:off x="3375978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3" name="pgshape"/>
          <p:cNvCxnSpPr/>
          <p:nvPr/>
        </p:nvCxnSpPr>
        <p:spPr>
          <a:xfrm>
            <a:off x="4502045" y="5151964"/>
            <a:ext cx="0" cy="20320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pgshape"/>
          <p:cNvSpPr txBox="1"/>
          <p:nvPr>
            <p:custDataLst>
              <p:tags r:id="rId6"/>
            </p:custDataLst>
          </p:nvPr>
        </p:nvSpPr>
        <p:spPr>
          <a:xfrm>
            <a:off x="4502045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pgshape"/>
          <p:cNvCxnSpPr/>
          <p:nvPr/>
        </p:nvCxnSpPr>
        <p:spPr>
          <a:xfrm>
            <a:off x="5628112" y="5151964"/>
            <a:ext cx="0" cy="20320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pgshape"/>
          <p:cNvSpPr txBox="1"/>
          <p:nvPr>
            <p:custDataLst>
              <p:tags r:id="rId7"/>
            </p:custDataLst>
          </p:nvPr>
        </p:nvSpPr>
        <p:spPr>
          <a:xfrm>
            <a:off x="5628112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pgshape"/>
          <p:cNvCxnSpPr/>
          <p:nvPr/>
        </p:nvCxnSpPr>
        <p:spPr>
          <a:xfrm>
            <a:off x="6754178" y="5151964"/>
            <a:ext cx="0" cy="203200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pgshape"/>
          <p:cNvSpPr txBox="1"/>
          <p:nvPr>
            <p:custDataLst>
              <p:tags r:id="rId8"/>
            </p:custDataLst>
          </p:nvPr>
        </p:nvSpPr>
        <p:spPr>
          <a:xfrm>
            <a:off x="6754178" y="4999564"/>
            <a:ext cx="1126067" cy="5080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/>
          <a:p>
            <a:r>
              <a:rPr lang="en-US" sz="13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en-US" sz="13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pgshape"/>
          <p:cNvSpPr txBox="1"/>
          <p:nvPr>
            <p:custDataLst>
              <p:tags r:id="rId9"/>
            </p:custDataLst>
          </p:nvPr>
        </p:nvSpPr>
        <p:spPr>
          <a:xfrm>
            <a:off x="7886783" y="4999564"/>
            <a:ext cx="74892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 16</a:t>
            </a:r>
            <a:endParaRPr lang="en-US" sz="2400" b="1" dirty="0">
              <a:solidFill>
                <a:srgbClr val="C050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milestoneshape"/>
          <p:cNvSpPr/>
          <p:nvPr/>
        </p:nvSpPr>
        <p:spPr>
          <a:xfrm rot="16200000">
            <a:off x="1163493" y="4148664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milestoneshape"/>
          <p:cNvCxnSpPr/>
          <p:nvPr>
            <p:custDataLst>
              <p:tags r:id="rId10"/>
            </p:custDataLst>
          </p:nvPr>
        </p:nvCxnSpPr>
        <p:spPr>
          <a:xfrm>
            <a:off x="1163493" y="4148664"/>
            <a:ext cx="0" cy="850900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milestoneshape"/>
          <p:cNvSpPr txBox="1"/>
          <p:nvPr>
            <p:custDataLst>
              <p:tags r:id="rId11"/>
            </p:custDataLst>
          </p:nvPr>
        </p:nvSpPr>
        <p:spPr>
          <a:xfrm>
            <a:off x="61407" y="3749809"/>
            <a:ext cx="1247881" cy="360612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提出综合柜员制在部分地区试点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milestoneshape"/>
          <p:cNvSpPr/>
          <p:nvPr/>
        </p:nvSpPr>
        <p:spPr>
          <a:xfrm rot="16200000">
            <a:off x="2293268" y="3958164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milestoneshape"/>
          <p:cNvCxnSpPr/>
          <p:nvPr>
            <p:custDataLst>
              <p:tags r:id="rId12"/>
            </p:custDataLst>
          </p:nvPr>
        </p:nvCxnSpPr>
        <p:spPr>
          <a:xfrm>
            <a:off x="2293268" y="3958164"/>
            <a:ext cx="0" cy="1041400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intervalshape"/>
          <p:cNvSpPr/>
          <p:nvPr>
            <p:custDataLst>
              <p:tags r:id="rId13"/>
            </p:custDataLst>
          </p:nvPr>
        </p:nvSpPr>
        <p:spPr>
          <a:xfrm>
            <a:off x="2287381" y="3140396"/>
            <a:ext cx="2005994" cy="360612"/>
          </a:xfrm>
          <a:prstGeom prst="roundRect">
            <a:avLst>
              <a:gd name="adj" fmla="val 100000"/>
            </a:avLst>
          </a:prstGeom>
          <a:solidFill>
            <a:srgbClr val="F2731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4450" tIns="19050" rIns="44450" bIns="6350" rtlCol="0" anchor="ctr"/>
          <a:lstStyle/>
          <a:p>
            <a:pPr algn="ctr">
              <a:lnSpc>
                <a:spcPct val="8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广东省局“一站式”</a:t>
            </a:r>
          </a:p>
          <a:p>
            <a:pPr algn="ctr">
              <a:lnSpc>
                <a:spcPct val="8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社会保险基金核算管理系统</a:t>
            </a:r>
          </a:p>
        </p:txBody>
      </p:sp>
      <p:cxnSp>
        <p:nvCxnSpPr>
          <p:cNvPr id="150" name="intervalshape"/>
          <p:cNvCxnSpPr>
            <a:endCxn id="152" idx="3"/>
          </p:cNvCxnSpPr>
          <p:nvPr/>
        </p:nvCxnSpPr>
        <p:spPr>
          <a:xfrm flipV="1">
            <a:off x="6588224" y="2384598"/>
            <a:ext cx="0" cy="2633120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intervalshape"/>
          <p:cNvCxnSpPr>
            <a:endCxn id="152" idx="1"/>
          </p:cNvCxnSpPr>
          <p:nvPr/>
        </p:nvCxnSpPr>
        <p:spPr>
          <a:xfrm flipH="1" flipV="1">
            <a:off x="4562594" y="2384598"/>
            <a:ext cx="9406" cy="2939118"/>
          </a:xfrm>
          <a:prstGeom prst="line">
            <a:avLst/>
          </a:prstGeom>
          <a:ln w="1270">
            <a:solidFill>
              <a:srgbClr val="CC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intervalshape"/>
          <p:cNvSpPr/>
          <p:nvPr>
            <p:custDataLst>
              <p:tags r:id="rId14"/>
            </p:custDataLst>
          </p:nvPr>
        </p:nvSpPr>
        <p:spPr>
          <a:xfrm>
            <a:off x="4562594" y="2204292"/>
            <a:ext cx="2025630" cy="360612"/>
          </a:xfrm>
          <a:prstGeom prst="roundRect">
            <a:avLst>
              <a:gd name="adj" fmla="val 100000"/>
            </a:avLst>
          </a:prstGeom>
          <a:solidFill>
            <a:srgbClr val="F2731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4450" tIns="19050" rIns="44450" bIns="6350" rtlCol="0" anchor="ctr"/>
          <a:lstStyle/>
          <a:p>
            <a:pPr algn="ctr">
              <a:lnSpc>
                <a:spcPct val="8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吉林省社会保险</a:t>
            </a:r>
          </a:p>
          <a:p>
            <a:pPr algn="ctr">
              <a:lnSpc>
                <a:spcPct val="8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“一体化”信息系统</a:t>
            </a:r>
          </a:p>
        </p:txBody>
      </p:sp>
      <p:sp>
        <p:nvSpPr>
          <p:cNvPr id="155" name="milestoneshape"/>
          <p:cNvSpPr txBox="1"/>
          <p:nvPr>
            <p:custDataLst>
              <p:tags r:id="rId15"/>
            </p:custDataLst>
          </p:nvPr>
        </p:nvSpPr>
        <p:spPr>
          <a:xfrm>
            <a:off x="7209000" y="3160239"/>
            <a:ext cx="1592408" cy="225190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西安市综合柜员制系统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milestoneshape"/>
          <p:cNvSpPr/>
          <p:nvPr/>
        </p:nvSpPr>
        <p:spPr>
          <a:xfrm rot="16200000">
            <a:off x="4577648" y="2806452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9" name="milestoneshape"/>
          <p:cNvCxnSpPr>
            <a:stCxn id="158" idx="0"/>
          </p:cNvCxnSpPr>
          <p:nvPr>
            <p:custDataLst>
              <p:tags r:id="rId16"/>
            </p:custDataLst>
          </p:nvPr>
        </p:nvCxnSpPr>
        <p:spPr>
          <a:xfrm>
            <a:off x="4577648" y="2901702"/>
            <a:ext cx="0" cy="2425030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milestoneshape"/>
          <p:cNvSpPr/>
          <p:nvPr/>
        </p:nvSpPr>
        <p:spPr>
          <a:xfrm rot="16200000">
            <a:off x="6950546" y="3237957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1" name="milestoneshape"/>
          <p:cNvCxnSpPr/>
          <p:nvPr>
            <p:custDataLst>
              <p:tags r:id="rId17"/>
            </p:custDataLst>
          </p:nvPr>
        </p:nvCxnSpPr>
        <p:spPr>
          <a:xfrm>
            <a:off x="6948264" y="3320702"/>
            <a:ext cx="0" cy="1670231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intervalshape"/>
          <p:cNvSpPr/>
          <p:nvPr>
            <p:custDataLst>
              <p:tags r:id="rId18"/>
            </p:custDataLst>
          </p:nvPr>
        </p:nvSpPr>
        <p:spPr>
          <a:xfrm>
            <a:off x="1331210" y="3428428"/>
            <a:ext cx="864526" cy="360612"/>
          </a:xfrm>
          <a:prstGeom prst="roundRect">
            <a:avLst>
              <a:gd name="adj" fmla="val 100000"/>
            </a:avLst>
          </a:prstGeom>
          <a:solidFill>
            <a:srgbClr val="F27315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44450" tIns="19050" rIns="44450" bIns="6350" rtlCol="0" anchor="ctr"/>
          <a:lstStyle/>
          <a:p>
            <a:pPr algn="ctr">
              <a:lnSpc>
                <a:spcPct val="8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吉林社保城</a:t>
            </a:r>
            <a:endParaRPr lang="en-US" altLang="zh-CN" sz="11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80000"/>
              </a:lnSpc>
            </a:pP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乡服务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60" name="milestoneshape"/>
          <p:cNvSpPr/>
          <p:nvPr/>
        </p:nvSpPr>
        <p:spPr>
          <a:xfrm rot="16200000">
            <a:off x="7370632" y="4500703"/>
            <a:ext cx="190500" cy="190500"/>
          </a:xfrm>
          <a:prstGeom prst="flowChartMerge">
            <a:avLst/>
          </a:prstGeom>
          <a:solidFill>
            <a:srgbClr val="0072BC"/>
          </a:solidFill>
          <a:ln w="25400" cap="flat" cmpd="sng" algn="ctr">
            <a:noFill/>
            <a:prstDash val="solid"/>
          </a:ln>
          <a:effectLst>
            <a:outerShdw blurRad="63500">
              <a:scrgbClr r="0" g="0" b="0">
                <a:alpha val="50000"/>
              </a:scrgbClr>
            </a:outerShdw>
          </a:effectLst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1" name="milestoneshape"/>
          <p:cNvCxnSpPr/>
          <p:nvPr>
            <p:custDataLst>
              <p:tags r:id="rId19"/>
            </p:custDataLst>
          </p:nvPr>
        </p:nvCxnSpPr>
        <p:spPr>
          <a:xfrm>
            <a:off x="7370632" y="4500703"/>
            <a:ext cx="0" cy="508000"/>
          </a:xfrm>
          <a:prstGeom prst="line">
            <a:avLst/>
          </a:prstGeom>
          <a:ln w="15875">
            <a:solidFill>
              <a:schemeClr val="accent1"/>
            </a:solidFill>
          </a:ln>
          <a:effectLst>
            <a:outerShdw blurRad="63500">
              <a:scrgbClr r="0" g="0" b="0">
                <a:alpha val="50000"/>
              </a:sc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milestoneshape"/>
          <p:cNvSpPr txBox="1"/>
          <p:nvPr>
            <p:custDataLst>
              <p:tags r:id="rId20"/>
            </p:custDataLst>
          </p:nvPr>
        </p:nvSpPr>
        <p:spPr>
          <a:xfrm>
            <a:off x="7209000" y="4169112"/>
            <a:ext cx="1786822" cy="225190"/>
          </a:xfrm>
          <a:prstGeom prst="rect">
            <a:avLst/>
          </a:prstGeom>
          <a:noFill/>
        </p:spPr>
        <p:txBody>
          <a:bodyPr vert="horz" wrap="square" lIns="88900" tIns="44450" rIns="88900" bIns="44450" rtlCol="0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天津市金保二期应用系统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综合柜员制的实施重难点分析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8910" y="908720"/>
            <a:ext cx="8229600" cy="5054617"/>
          </a:xfrm>
        </p:spPr>
        <p:txBody>
          <a:bodyPr numCol="1"/>
          <a:lstStyle/>
          <a:p>
            <a:pPr>
              <a:lnSpc>
                <a:spcPct val="120000"/>
              </a:lnSpc>
            </a:pPr>
            <a:r>
              <a:rPr kumimoji="1" lang="zh-CN" altLang="en-US" sz="1800" dirty="0"/>
              <a:t>经办岗位和人员调整难度</a:t>
            </a:r>
            <a:r>
              <a:rPr kumimoji="1" lang="zh-CN" altLang="en-US" sz="1800" dirty="0" smtClean="0"/>
              <a:t>大</a:t>
            </a:r>
            <a:endParaRPr kumimoji="1" lang="en-US" altLang="zh-CN" sz="18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打破社</a:t>
            </a:r>
            <a:r>
              <a:rPr kumimoji="1" lang="zh-CN" altLang="en-US" sz="1400" dirty="0"/>
              <a:t>保经办</a:t>
            </a:r>
            <a:r>
              <a:rPr kumimoji="1" lang="zh-CN" altLang="en-US" sz="1400" dirty="0" smtClean="0"/>
              <a:t>机构相对</a:t>
            </a:r>
            <a:r>
              <a:rPr kumimoji="1" lang="zh-CN" altLang="en-US" sz="1400" dirty="0"/>
              <a:t>固化的业务经办</a:t>
            </a:r>
            <a:r>
              <a:rPr kumimoji="1" lang="zh-CN" altLang="en-US" sz="1400" dirty="0" smtClean="0"/>
              <a:t>模式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对</a:t>
            </a:r>
            <a:r>
              <a:rPr kumimoji="1" lang="zh-CN" altLang="en-US" sz="1400" dirty="0"/>
              <a:t>原有的不合的业务流程进行重新设置、人员岗位要进行重新</a:t>
            </a:r>
            <a:r>
              <a:rPr kumimoji="1" lang="zh-CN" altLang="en-US" sz="1400" dirty="0" smtClean="0"/>
              <a:t>调整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调整会带来一些</a:t>
            </a:r>
            <a:r>
              <a:rPr kumimoji="1" lang="zh-CN" altLang="en-US" sz="1400" dirty="0"/>
              <a:t>阻力，影响项目工作</a:t>
            </a:r>
            <a:r>
              <a:rPr kumimoji="1" lang="zh-CN" altLang="en-US" sz="1400" dirty="0" smtClean="0"/>
              <a:t>推进</a:t>
            </a:r>
            <a:endParaRPr kumimoji="1" lang="en-US" altLang="zh-CN" sz="1400" dirty="0"/>
          </a:p>
          <a:p>
            <a:pPr>
              <a:lnSpc>
                <a:spcPct val="120000"/>
              </a:lnSpc>
            </a:pPr>
            <a:r>
              <a:rPr kumimoji="1" lang="zh-CN" altLang="en-US" sz="1800" dirty="0"/>
              <a:t>需求调研难度</a:t>
            </a:r>
            <a:r>
              <a:rPr kumimoji="1" lang="zh-CN" altLang="en-US" sz="1800" dirty="0" smtClean="0"/>
              <a:t>大</a:t>
            </a:r>
            <a:endParaRPr kumimoji="1" lang="en-US" altLang="zh-CN" sz="18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调研每个</a:t>
            </a:r>
            <a:r>
              <a:rPr kumimoji="1" lang="zh-CN" altLang="en-US" sz="1400" dirty="0"/>
              <a:t>业务经办的关键</a:t>
            </a:r>
            <a:r>
              <a:rPr kumimoji="1" lang="zh-CN" altLang="en-US" sz="1400" dirty="0" smtClean="0"/>
              <a:t>要素；调研当前</a:t>
            </a:r>
            <a:r>
              <a:rPr kumimoji="1" lang="zh-CN" altLang="en-US" sz="1400" dirty="0"/>
              <a:t>业务流程及以可能关联的子业务</a:t>
            </a:r>
            <a:r>
              <a:rPr kumimoji="1" lang="zh-CN" altLang="en-US" sz="1400" dirty="0" smtClean="0"/>
              <a:t>流程，画出业务流程图；调研每个</a:t>
            </a:r>
            <a:r>
              <a:rPr kumimoji="1" lang="zh-CN" altLang="en-US" sz="1400" dirty="0"/>
              <a:t>业务所需求提交的资料、每个业务节点所关注的</a:t>
            </a:r>
            <a:r>
              <a:rPr kumimoji="1" lang="zh-CN" altLang="en-US" sz="1400" dirty="0" smtClean="0"/>
              <a:t>信息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需求</a:t>
            </a:r>
            <a:r>
              <a:rPr kumimoji="1" lang="zh-CN" altLang="en-US" sz="1400" dirty="0"/>
              <a:t>调研的工作量巨大，同时对参与需求调研人员的业务</a:t>
            </a:r>
            <a:r>
              <a:rPr kumimoji="1" lang="zh-CN" altLang="en-US" sz="1400" dirty="0" smtClean="0"/>
              <a:t>要求高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/>
              <a:t>受制于</a:t>
            </a:r>
            <a:r>
              <a:rPr kumimoji="1" lang="zh-CN" altLang="en-US" sz="1400" dirty="0" smtClean="0"/>
              <a:t>社保业务人员对</a:t>
            </a:r>
            <a:r>
              <a:rPr kumimoji="1" lang="zh-CN" altLang="en-US" sz="1400" dirty="0"/>
              <a:t>新的业务模式理解差距，沟通成本会</a:t>
            </a:r>
            <a:r>
              <a:rPr kumimoji="1" lang="zh-CN" altLang="en-US" sz="1400" dirty="0" smtClean="0"/>
              <a:t>比较高，需求变更风险</a:t>
            </a:r>
            <a:r>
              <a:rPr kumimoji="1" lang="zh-CN" altLang="en-US" sz="1400" dirty="0"/>
              <a:t>也会比较</a:t>
            </a:r>
            <a:r>
              <a:rPr kumimoji="1" lang="zh-CN" altLang="en-US" sz="1400" dirty="0" smtClean="0"/>
              <a:t>高</a:t>
            </a:r>
            <a:endParaRPr kumimoji="1" lang="en-US" altLang="zh-CN" sz="1400" dirty="0"/>
          </a:p>
          <a:p>
            <a:pPr>
              <a:lnSpc>
                <a:spcPct val="120000"/>
              </a:lnSpc>
            </a:pPr>
            <a:r>
              <a:rPr kumimoji="1" lang="zh-CN" altLang="en-US" sz="1800" dirty="0"/>
              <a:t>开发</a:t>
            </a:r>
            <a:r>
              <a:rPr kumimoji="1" lang="zh-CN" altLang="en-US" sz="1800" dirty="0" smtClean="0"/>
              <a:t>工作</a:t>
            </a:r>
            <a:r>
              <a:rPr kumimoji="1" lang="zh-CN" altLang="en-US" sz="1800" dirty="0"/>
              <a:t>量</a:t>
            </a:r>
            <a:r>
              <a:rPr kumimoji="1" lang="zh-CN" altLang="en-US" sz="1800" dirty="0" smtClean="0"/>
              <a:t>大</a:t>
            </a:r>
            <a:endParaRPr kumimoji="1" lang="en-US" altLang="zh-CN" sz="18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系统开发</a:t>
            </a:r>
            <a:r>
              <a:rPr kumimoji="1" lang="zh-CN" altLang="en-US" sz="1400" dirty="0"/>
              <a:t>需要从流程和业务两个方面来完成，并相互提供</a:t>
            </a:r>
            <a:r>
              <a:rPr kumimoji="1" lang="zh-CN" altLang="en-US" sz="1400" dirty="0" smtClean="0"/>
              <a:t>接口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系统</a:t>
            </a:r>
            <a:r>
              <a:rPr kumimoji="1" lang="zh-CN" altLang="en-US" sz="1400" dirty="0"/>
              <a:t>需要考虑历史重现、回退、内控等因素设计难度</a:t>
            </a:r>
            <a:r>
              <a:rPr kumimoji="1" lang="zh-CN" altLang="en-US" sz="1400" dirty="0" smtClean="0"/>
              <a:t>增大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400" dirty="0" smtClean="0"/>
              <a:t>为</a:t>
            </a:r>
            <a:r>
              <a:rPr kumimoji="1" lang="zh-CN" altLang="en-US" sz="1400" dirty="0"/>
              <a:t>与窗口经办相配套的网上办事大厅、自助服务终端等公共服务平台也需要同步开发，系统范围相当</a:t>
            </a:r>
            <a:r>
              <a:rPr kumimoji="1" lang="zh-CN" altLang="en-US" sz="1400" dirty="0" smtClean="0"/>
              <a:t>大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64582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14625"/>
            <a:ext cx="9144000" cy="4143375"/>
          </a:xfrm>
          <a:prstGeom prst="rect">
            <a:avLst/>
          </a:prstGeom>
          <a:gradFill>
            <a:gsLst>
              <a:gs pos="0">
                <a:srgbClr val="0070C0"/>
              </a:gs>
              <a:gs pos="39999">
                <a:srgbClr val="00B0F0"/>
              </a:gs>
              <a:gs pos="70000">
                <a:srgbClr val="0070C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8435" name="图片 5" descr="a海报-1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40120"/>
            <a:ext cx="8689975" cy="409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67544" y="1465869"/>
            <a:ext cx="8286808" cy="769441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</a:t>
            </a:r>
            <a:r>
              <a:rPr lang="en-US" altLang="zh-CN" sz="4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44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谢</a:t>
            </a:r>
            <a:endParaRPr lang="en-US" altLang="zh-CN" sz="44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4" descr="银海LOGO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04664"/>
            <a:ext cx="2581482" cy="51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5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48186" y="1244488"/>
            <a:ext cx="7929562" cy="4776800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综合柜员制应用实践（一）</a:t>
            </a:r>
            <a:endParaRPr lang="zh-CN" altLang="en-US" dirty="0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48186" y="1611372"/>
            <a:ext cx="7634173" cy="431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业务范围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广东省省本级使用，业务涵盖养老保险、工伤保险和生育保险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业务模式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总服务台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：负责初审资料以及分流、 指导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前台综合柜员：负责当场办结风险较低和相对简单的业务，以及受理和初审后台办结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后台综合审核：负责办理风险较高和相对复杂的业务，对前台办理的业务进行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的稽核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部门：主要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开展对业务权限、业务流程的稽核，同时对业务经办时间进行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监督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业务渠道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大厅综合柜员制前台和互联网端业务申报，未来考虑扩展至移动应用端；大厅自助终端目前只提供查询和生存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岗位和人员调整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原有社保经办机构岗位、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人员进行了大幅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调整和重新分工，经办人员数量基本维持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不变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支撑信息系统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日上线使用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系统采用一体化（业务财务、业务档案、业务稽核）、柜员制、内控、日清月结等设计，到目前为止已有两百多万人享受了“一站式”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2242" y="909664"/>
            <a:ext cx="6679981" cy="605726"/>
            <a:chOff x="247128" y="1239468"/>
            <a:chExt cx="6679981" cy="605726"/>
          </a:xfrm>
        </p:grpSpPr>
        <p:sp>
          <p:nvSpPr>
            <p:cNvPr id="11" name="圆角矩形 10"/>
            <p:cNvSpPr/>
            <p:nvPr/>
          </p:nvSpPr>
          <p:spPr>
            <a:xfrm>
              <a:off x="247128" y="1239468"/>
              <a:ext cx="6679981" cy="60572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圆角矩形 4"/>
            <p:cNvSpPr/>
            <p:nvPr/>
          </p:nvSpPr>
          <p:spPr>
            <a:xfrm>
              <a:off x="276697" y="1269037"/>
              <a:ext cx="6620843" cy="5465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9803" tIns="0" rIns="209803" bIns="0" numCol="1" spcCol="1270" anchor="ctr" anchorCtr="0">
              <a:noAutofit/>
            </a:bodyPr>
            <a:lstStyle/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kern="1200" dirty="0" smtClean="0">
                  <a:latin typeface="微软雅黑" pitchFamily="34" charset="-122"/>
                  <a:ea typeface="微软雅黑" pitchFamily="34" charset="-122"/>
                </a:rPr>
                <a:t>广东省局“一站式”社会保险基金核算管理系统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0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用户机构设置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0" b="6775"/>
          <a:stretch/>
        </p:blipFill>
        <p:spPr bwMode="auto">
          <a:xfrm>
            <a:off x="107504" y="770664"/>
            <a:ext cx="4591949" cy="570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69" y="-31940"/>
            <a:ext cx="3778513" cy="313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66" y="3512155"/>
            <a:ext cx="4156364" cy="334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5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458910" y="6145559"/>
            <a:ext cx="76414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i="1" dirty="0" smtClean="0">
                <a:solidFill>
                  <a:srgbClr val="5F5E5C"/>
                </a:solidFill>
                <a:latin typeface="微软雅黑" charset="0"/>
                <a:ea typeface="微软雅黑" charset="0"/>
                <a:cs typeface="微软雅黑" charset="0"/>
              </a:rPr>
              <a:t>注：</a:t>
            </a:r>
            <a:r>
              <a:rPr lang="zh-CN" altLang="en-US" sz="1400" b="1" i="1" dirty="0">
                <a:solidFill>
                  <a:srgbClr val="5F5E5C"/>
                </a:solidFill>
                <a:latin typeface="微软雅黑" charset="0"/>
                <a:ea typeface="微软雅黑" charset="0"/>
                <a:cs typeface="微软雅黑" charset="0"/>
              </a:rPr>
              <a:t>引用对广东省社会保险基金</a:t>
            </a:r>
            <a:r>
              <a:rPr lang="zh-CN" altLang="en-US" sz="1400" b="1" i="1" dirty="0" smtClean="0">
                <a:solidFill>
                  <a:srgbClr val="5F5E5C"/>
                </a:solidFill>
                <a:latin typeface="微软雅黑" charset="0"/>
                <a:ea typeface="微软雅黑" charset="0"/>
                <a:cs typeface="微软雅黑" charset="0"/>
              </a:rPr>
              <a:t>管理局原局长林白桦对系统的评价</a:t>
            </a:r>
            <a:endParaRPr lang="zh-CN" altLang="en-US" sz="1400" b="1" i="1" dirty="0">
              <a:solidFill>
                <a:srgbClr val="5F5E5C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910" y="764704"/>
            <a:ext cx="7920880" cy="5224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经办服务一体化：大厅综合柜员制（小前台），流程引擎实现业务自动扭转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财务一体化：与用友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A++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系统实现无缝连接，业务实时与财务系统进行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档案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一体化：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业务资料在受理阶段完成影像化处理，经办环节全程无纸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流转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业务稽核一体化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系统设计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多项稽核单元，对业务经办过程进行全程稽核监控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业务网厅一体化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：网厅申报，大厅后台统一受理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公共服务一体化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网上办事大厅、触摸屏、权益记录折等多种服务渠道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柜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采用“前台与后台分离”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“受理与咨询分离”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的综合柜员制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稽核内控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任务自动推送，提高了人员工作主动性。前后台分离，参保人员不与审核人员接触，对防范风险起到积极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日清月结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账目每天结清，实现社保、地税、财政、银行对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机构调整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配合业务模式，对机构进行了调整，成立了社会服务科（前台）、审核办公室（后台）。</a:t>
            </a:r>
            <a:endParaRPr lang="zh-CN" altLang="en-US" sz="14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7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4692318" cy="3519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06394"/>
            <a:ext cx="469231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广东省局“一站式”社会保险基金核算管理系统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08720"/>
            <a:ext cx="3877949" cy="2908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908720"/>
            <a:ext cx="4692318" cy="35192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3" y="3955236"/>
            <a:ext cx="3525408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BAND" val="Timeban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8" val="0,114,188,-16747844,False;1/1/2007 12:00:00 AM;dMarc Broadcasting;False;False;False;False;False;tbName;8;;11;;10;0;-1;-1;False;120;False;False;False;False;False;-1;194.6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VAL4" val="242,115,21,-888043,False;ShapeEllipse;06/08/2012 00:00:00;02/27/2013 00:00:00;Code Review;2;Shape;4;;11;;9;;9;0;-16777215;-16777216;-16777216;False;0;False;False;False;False;False;False;False;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VAL4" val="242,115,21,-888043,False;ShapeEllipse;06/08/2012 00:00:00;02/27/2013 00:00:00;Code Review;2;Shape;4;;11;;9;;9;0;-16777215;-16777216;-16777216;False;0;False;False;False;False;False;False;False;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8" val="0,114,188,-16747844,False;1/1/2007 12:00:00 AM;dMarc Broadcasting;False;False;False;False;False;tbName;8;;11;;10;0;-1;-1;False;120;False;False;False;False;False;-1;194.62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TERVAL4" val="242,115,21,-888043,False;ShapeEllipse;06/08/2012 00:00:00;02/27/2013 00:00:00;Code Review;2;Shape;4;;11;;9;;9;0;-16777215;-16777216;-16777216;False;0;False;False;False;False;False;False;False;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NECTORCOLOR" val="79;129;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YTIMEBANDDATE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LESTONE8" val="0,114,188,-16747844,False;1/1/2007 12:00:00 AM;dMarc Broadcasting;False;False;False;False;False;tbName;8;;11;;10;0;-1;-1;False;120;False;False;False;False;False;-1;194.6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CALVALUEFONT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IGHTTIMEBANDDATE" val="Yes"/>
</p:tagLst>
</file>

<file path=ppt/theme/theme1.xml><?xml version="1.0" encoding="utf-8"?>
<a:theme xmlns:a="http://schemas.openxmlformats.org/drawingml/2006/main" name="银海金保二期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Ed_2012_Template_16x9">
  <a:themeElements>
    <a:clrScheme name="自定义 22">
      <a:dk1>
        <a:srgbClr val="363535"/>
      </a:dk1>
      <a:lt1>
        <a:srgbClr val="FFFFFF"/>
      </a:lt1>
      <a:dk2>
        <a:srgbClr val="1D4C7C"/>
      </a:dk2>
      <a:lt2>
        <a:srgbClr val="3397D3"/>
      </a:lt2>
      <a:accent1>
        <a:srgbClr val="3397D3"/>
      </a:accent1>
      <a:accent2>
        <a:srgbClr val="8E499C"/>
      </a:accent2>
      <a:accent3>
        <a:srgbClr val="ED5326"/>
      </a:accent3>
      <a:accent4>
        <a:srgbClr val="3BBEB4"/>
      </a:accent4>
      <a:accent5>
        <a:srgbClr val="94C949"/>
      </a:accent5>
      <a:accent6>
        <a:srgbClr val="E7B921"/>
      </a:accent6>
      <a:hlink>
        <a:srgbClr val="FFFFFF"/>
      </a:hlink>
      <a:folHlink>
        <a:srgbClr val="FFFFFF"/>
      </a:folHlink>
    </a:clrScheme>
    <a:fontScheme name="Segoe UI - 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rgbClr val="FFFFFF">
                <a:alpha val="98824"/>
              </a:srgbClr>
            </a:soli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headEnd type="none" w="med" len="med"/>
          <a:tailEnd type="none" w="med" len="med"/>
        </a:ln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Bef>
            <a:spcPct val="20000"/>
          </a:spcBef>
          <a:buSzPct val="90000"/>
          <a:defRPr sz="3200" dirty="0" err="1" smtClean="0">
            <a:solidFill>
              <a:schemeClr val="tx1">
                <a:alpha val="99000"/>
              </a:schemeClr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银海金保二期模板.potx</Template>
  <TotalTime>157272922</TotalTime>
  <Pages>0</Pages>
  <Words>3473</Words>
  <Characters>0</Characters>
  <Application>Microsoft Office PowerPoint</Application>
  <DocSecurity>0</DocSecurity>
  <PresentationFormat>全屏显示(4:3)</PresentationFormat>
  <Lines>0</Lines>
  <Paragraphs>433</Paragraphs>
  <Slides>41</Slides>
  <Notes>11</Notes>
  <HiddenSlides>6</HiddenSlides>
  <MMClips>2</MMClips>
  <ScaleCrop>false</ScaleCrop>
  <HeadingPairs>
    <vt:vector size="6" baseType="variant"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银海金保二期模板</vt:lpstr>
      <vt:lpstr>自定义设计方案</vt:lpstr>
      <vt:lpstr>TechEd_2012_Template_16x9</vt:lpstr>
      <vt:lpstr>Microsoft Visio 绘图</vt:lpstr>
      <vt:lpstr>PicObj Class</vt:lpstr>
      <vt:lpstr>Visio</vt:lpstr>
      <vt:lpstr>PowerPoint 演示文稿</vt:lpstr>
      <vt:lpstr>PowerPoint 演示文稿</vt:lpstr>
      <vt:lpstr>PowerPoint 演示文稿</vt:lpstr>
      <vt:lpstr>银海的典型应用实践</vt:lpstr>
      <vt:lpstr>综合柜员制应用实践（一）</vt:lpstr>
      <vt:lpstr>用户机构设置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广东省局“一站式”社会保险基金核算管理系统</vt:lpstr>
      <vt:lpstr>综合柜员制应用实践（二）</vt:lpstr>
      <vt:lpstr>用户机构设置</vt:lpstr>
      <vt:lpstr>吉林省社会保险“一体化”信息系统</vt:lpstr>
      <vt:lpstr>吉林省社会保险“一体化”信息系统</vt:lpstr>
      <vt:lpstr>吉林省社会保险“一体化”信息系统</vt:lpstr>
      <vt:lpstr>吉林省社会保险“一体化”信息系统</vt:lpstr>
      <vt:lpstr>吉林省社会保险“一体化”信息系统</vt:lpstr>
      <vt:lpstr>吉林省社会保险“一体化”信息系统</vt:lpstr>
      <vt:lpstr>综合柜员制应用实践（三）</vt:lpstr>
      <vt:lpstr>用户机构设置</vt:lpstr>
      <vt:lpstr>西安市综合柜员制系统</vt:lpstr>
      <vt:lpstr>西安市综合柜员制系统</vt:lpstr>
      <vt:lpstr>西安市综合柜员制系统</vt:lpstr>
      <vt:lpstr>西安市综合柜员制系统</vt:lpstr>
      <vt:lpstr>西安市综合柜员制系统</vt:lpstr>
      <vt:lpstr>西安市综合柜员制系统</vt:lpstr>
      <vt:lpstr>西安市综合柜员制系统</vt:lpstr>
      <vt:lpstr>西安市综合柜员制系统</vt:lpstr>
      <vt:lpstr>在建设过程中面临的困难</vt:lpstr>
      <vt:lpstr>在建设过程中面临的困难</vt:lpstr>
      <vt:lpstr>在建设过程中面临的困难</vt:lpstr>
      <vt:lpstr>综合柜员制的实施重难点分析</vt:lpstr>
      <vt:lpstr>PowerPoint 演示文稿</vt:lpstr>
    </vt:vector>
  </TitlesOfParts>
  <Company>China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吴治中</dc:creator>
  <cp:lastModifiedBy>tianzc</cp:lastModifiedBy>
  <cp:revision>1194</cp:revision>
  <cp:lastPrinted>1899-12-30T00:00:00Z</cp:lastPrinted>
  <dcterms:created xsi:type="dcterms:W3CDTF">2011-09-05T07:05:00Z</dcterms:created>
  <dcterms:modified xsi:type="dcterms:W3CDTF">2016-05-11T01:29:11Z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2052-6.6.0.2877</vt:lpwstr>
  </property>
</Properties>
</file>